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454_DF951ACD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718" r:id="rId2"/>
  </p:sldMasterIdLst>
  <p:notesMasterIdLst>
    <p:notesMasterId r:id="rId49"/>
  </p:notesMasterIdLst>
  <p:sldIdLst>
    <p:sldId id="278" r:id="rId3"/>
    <p:sldId id="1039" r:id="rId4"/>
    <p:sldId id="1038" r:id="rId5"/>
    <p:sldId id="1107" r:id="rId6"/>
    <p:sldId id="1108" r:id="rId7"/>
    <p:sldId id="1035" r:id="rId8"/>
    <p:sldId id="1109" r:id="rId9"/>
    <p:sldId id="1076" r:id="rId10"/>
    <p:sldId id="1079" r:id="rId11"/>
    <p:sldId id="1104" r:id="rId12"/>
    <p:sldId id="1105" r:id="rId13"/>
    <p:sldId id="1106" r:id="rId14"/>
    <p:sldId id="1072" r:id="rId15"/>
    <p:sldId id="1087" r:id="rId16"/>
    <p:sldId id="1050" r:id="rId17"/>
    <p:sldId id="1067" r:id="rId18"/>
    <p:sldId id="1062" r:id="rId19"/>
    <p:sldId id="1045" r:id="rId20"/>
    <p:sldId id="1102" r:id="rId21"/>
    <p:sldId id="1103" r:id="rId22"/>
    <p:sldId id="1054" r:id="rId23"/>
    <p:sldId id="1055" r:id="rId24"/>
    <p:sldId id="1056" r:id="rId25"/>
    <p:sldId id="1068" r:id="rId26"/>
    <p:sldId id="1088" r:id="rId27"/>
    <p:sldId id="1057" r:id="rId28"/>
    <p:sldId id="1058" r:id="rId29"/>
    <p:sldId id="1085" r:id="rId30"/>
    <p:sldId id="1089" r:id="rId31"/>
    <p:sldId id="1059" r:id="rId32"/>
    <p:sldId id="1099" r:id="rId33"/>
    <p:sldId id="1101" r:id="rId34"/>
    <p:sldId id="1110" r:id="rId35"/>
    <p:sldId id="1036" r:id="rId36"/>
    <p:sldId id="1048" r:id="rId37"/>
    <p:sldId id="1100" r:id="rId38"/>
    <p:sldId id="1037" r:id="rId39"/>
    <p:sldId id="1092" r:id="rId40"/>
    <p:sldId id="1049" r:id="rId41"/>
    <p:sldId id="1034" r:id="rId42"/>
    <p:sldId id="1060" r:id="rId43"/>
    <p:sldId id="1061" r:id="rId44"/>
    <p:sldId id="1096" r:id="rId45"/>
    <p:sldId id="1094" r:id="rId46"/>
    <p:sldId id="1098" r:id="rId47"/>
    <p:sldId id="1040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CCD783-B136-0723-6D8A-9CB0D5E6D8A1}" name="Hannah Knehr" initials="HK" userId="74f742763e772009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las Bayrle" initials="NB" lastIdx="1" clrIdx="0">
    <p:extLst>
      <p:ext uri="{19B8F6BF-5375-455C-9EA6-DF929625EA0E}">
        <p15:presenceInfo xmlns:p15="http://schemas.microsoft.com/office/powerpoint/2012/main" userId="faa90b579175fd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9999"/>
    <a:srgbClr val="F8E1CD"/>
    <a:srgbClr val="77BA49"/>
    <a:srgbClr val="FF3B3B"/>
    <a:srgbClr val="D7D7D7"/>
    <a:srgbClr val="ECE5E4"/>
    <a:srgbClr val="BBDDA4"/>
    <a:srgbClr val="DDEDD1"/>
    <a:srgbClr val="99C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BB4E5D-D216-4E35-8591-0150F5520D2A}" v="158" dt="2023-06-26T06:50:22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453" autoAdjust="0"/>
  </p:normalViewPr>
  <p:slideViewPr>
    <p:cSldViewPr snapToGrid="0" snapToObjects="1">
      <p:cViewPr>
        <p:scale>
          <a:sx n="101" d="100"/>
          <a:sy n="101" d="100"/>
        </p:scale>
        <p:origin x="-216" y="-8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microsoft.com/office/2018/10/relationships/authors" Target="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 Knehr" userId="74f742763e772009" providerId="LiveId" clId="{20BB4E5D-D216-4E35-8591-0150F5520D2A}"/>
    <pc:docChg chg="custSel addSld modSld">
      <pc:chgData name="Hannah Knehr" userId="74f742763e772009" providerId="LiveId" clId="{20BB4E5D-D216-4E35-8591-0150F5520D2A}" dt="2023-06-26T06:50:22.420" v="195"/>
      <pc:docMkLst>
        <pc:docMk/>
      </pc:docMkLst>
      <pc:sldChg chg="modSp mod">
        <pc:chgData name="Hannah Knehr" userId="74f742763e772009" providerId="LiveId" clId="{20BB4E5D-D216-4E35-8591-0150F5520D2A}" dt="2023-06-26T06:29:27.713" v="7" actId="1076"/>
        <pc:sldMkLst>
          <pc:docMk/>
          <pc:sldMk cId="693439278" sldId="1039"/>
        </pc:sldMkLst>
        <pc:spChg chg="mod">
          <ac:chgData name="Hannah Knehr" userId="74f742763e772009" providerId="LiveId" clId="{20BB4E5D-D216-4E35-8591-0150F5520D2A}" dt="2023-06-26T06:29:27.713" v="7" actId="1076"/>
          <ac:spMkLst>
            <pc:docMk/>
            <pc:sldMk cId="693439278" sldId="1039"/>
            <ac:spMk id="2" creationId="{0EBBA890-C023-ED3E-8DF9-B090A9F6EF60}"/>
          </ac:spMkLst>
        </pc:spChg>
      </pc:sldChg>
      <pc:sldChg chg="modSp mod">
        <pc:chgData name="Hannah Knehr" userId="74f742763e772009" providerId="LiveId" clId="{20BB4E5D-D216-4E35-8591-0150F5520D2A}" dt="2023-06-26T06:34:24.598" v="120" actId="1076"/>
        <pc:sldMkLst>
          <pc:docMk/>
          <pc:sldMk cId="3294048764" sldId="1045"/>
        </pc:sldMkLst>
        <pc:spChg chg="mod">
          <ac:chgData name="Hannah Knehr" userId="74f742763e772009" providerId="LiveId" clId="{20BB4E5D-D216-4E35-8591-0150F5520D2A}" dt="2023-06-26T06:34:24.598" v="120" actId="1076"/>
          <ac:spMkLst>
            <pc:docMk/>
            <pc:sldMk cId="3294048764" sldId="1045"/>
            <ac:spMk id="9" creationId="{D0F4733E-E733-6D85-1F76-7AD0242743C5}"/>
          </ac:spMkLst>
        </pc:spChg>
      </pc:sldChg>
      <pc:sldChg chg="delSp modSp mod">
        <pc:chgData name="Hannah Knehr" userId="74f742763e772009" providerId="LiveId" clId="{20BB4E5D-D216-4E35-8591-0150F5520D2A}" dt="2023-06-26T06:35:27.184" v="129" actId="478"/>
        <pc:sldMkLst>
          <pc:docMk/>
          <pc:sldMk cId="720060071" sldId="1048"/>
        </pc:sldMkLst>
        <pc:spChg chg="del">
          <ac:chgData name="Hannah Knehr" userId="74f742763e772009" providerId="LiveId" clId="{20BB4E5D-D216-4E35-8591-0150F5520D2A}" dt="2023-06-26T06:35:27.184" v="129" actId="478"/>
          <ac:spMkLst>
            <pc:docMk/>
            <pc:sldMk cId="720060071" sldId="1048"/>
            <ac:spMk id="4" creationId="{AF6205AE-E99B-1932-234C-8477C1D650AA}"/>
          </ac:spMkLst>
        </pc:spChg>
        <pc:picChg chg="mod">
          <ac:chgData name="Hannah Knehr" userId="74f742763e772009" providerId="LiveId" clId="{20BB4E5D-D216-4E35-8591-0150F5520D2A}" dt="2023-06-26T06:27:17.358" v="1" actId="1076"/>
          <ac:picMkLst>
            <pc:docMk/>
            <pc:sldMk cId="720060071" sldId="1048"/>
            <ac:picMk id="16" creationId="{52D65C0A-8FF2-0B0B-4CC6-DC511D52A9E7}"/>
          </ac:picMkLst>
        </pc:picChg>
      </pc:sldChg>
      <pc:sldChg chg="delSp mod">
        <pc:chgData name="Hannah Knehr" userId="74f742763e772009" providerId="LiveId" clId="{20BB4E5D-D216-4E35-8591-0150F5520D2A}" dt="2023-06-26T06:35:51.044" v="130" actId="478"/>
        <pc:sldMkLst>
          <pc:docMk/>
          <pc:sldMk cId="1838745828" sldId="1050"/>
        </pc:sldMkLst>
        <pc:spChg chg="del">
          <ac:chgData name="Hannah Knehr" userId="74f742763e772009" providerId="LiveId" clId="{20BB4E5D-D216-4E35-8591-0150F5520D2A}" dt="2023-06-26T06:34:09.500" v="117" actId="478"/>
          <ac:spMkLst>
            <pc:docMk/>
            <pc:sldMk cId="1838745828" sldId="1050"/>
            <ac:spMk id="7" creationId="{D5457EC4-0E50-A7B3-35CE-DE49DC2BE0ED}"/>
          </ac:spMkLst>
        </pc:spChg>
        <pc:spChg chg="del">
          <ac:chgData name="Hannah Knehr" userId="74f742763e772009" providerId="LiveId" clId="{20BB4E5D-D216-4E35-8591-0150F5520D2A}" dt="2023-06-26T06:34:12.651" v="118" actId="478"/>
          <ac:spMkLst>
            <pc:docMk/>
            <pc:sldMk cId="1838745828" sldId="1050"/>
            <ac:spMk id="21" creationId="{26580FFC-10D2-78A9-8E9E-7DD3562D0EA9}"/>
          </ac:spMkLst>
        </pc:spChg>
        <pc:grpChg chg="del">
          <ac:chgData name="Hannah Knehr" userId="74f742763e772009" providerId="LiveId" clId="{20BB4E5D-D216-4E35-8591-0150F5520D2A}" dt="2023-06-26T06:35:51.044" v="130" actId="478"/>
          <ac:grpSpMkLst>
            <pc:docMk/>
            <pc:sldMk cId="1838745828" sldId="1050"/>
            <ac:grpSpMk id="19" creationId="{A2BEED15-EDD2-89F0-BC24-CEC006CEAE9F}"/>
          </ac:grpSpMkLst>
        </pc:grpChg>
      </pc:sldChg>
      <pc:sldChg chg="delSp mod">
        <pc:chgData name="Hannah Knehr" userId="74f742763e772009" providerId="LiveId" clId="{20BB4E5D-D216-4E35-8591-0150F5520D2A}" dt="2023-06-26T06:34:38.221" v="122" actId="478"/>
        <pc:sldMkLst>
          <pc:docMk/>
          <pc:sldMk cId="568288998" sldId="1057"/>
        </pc:sldMkLst>
        <pc:spChg chg="del">
          <ac:chgData name="Hannah Knehr" userId="74f742763e772009" providerId="LiveId" clId="{20BB4E5D-D216-4E35-8591-0150F5520D2A}" dt="2023-06-26T06:34:38.221" v="122" actId="478"/>
          <ac:spMkLst>
            <pc:docMk/>
            <pc:sldMk cId="568288998" sldId="1057"/>
            <ac:spMk id="7" creationId="{07C5E4C1-C4ED-DAC8-5296-C3202658F1D7}"/>
          </ac:spMkLst>
        </pc:spChg>
      </pc:sldChg>
      <pc:sldChg chg="delSp modSp mod delAnim">
        <pc:chgData name="Hannah Knehr" userId="74f742763e772009" providerId="LiveId" clId="{20BB4E5D-D216-4E35-8591-0150F5520D2A}" dt="2023-06-26T06:34:57.540" v="125" actId="478"/>
        <pc:sldMkLst>
          <pc:docMk/>
          <pc:sldMk cId="3807819017" sldId="1058"/>
        </pc:sldMkLst>
        <pc:spChg chg="del">
          <ac:chgData name="Hannah Knehr" userId="74f742763e772009" providerId="LiveId" clId="{20BB4E5D-D216-4E35-8591-0150F5520D2A}" dt="2023-06-26T06:34:46.663" v="123" actId="478"/>
          <ac:spMkLst>
            <pc:docMk/>
            <pc:sldMk cId="3807819017" sldId="1058"/>
            <ac:spMk id="3" creationId="{7959BFF2-BF3B-6DF0-88F7-7F4A4B87EEC2}"/>
          </ac:spMkLst>
        </pc:spChg>
        <pc:spChg chg="del">
          <ac:chgData name="Hannah Knehr" userId="74f742763e772009" providerId="LiveId" clId="{20BB4E5D-D216-4E35-8591-0150F5520D2A}" dt="2023-06-26T06:34:46.663" v="123" actId="478"/>
          <ac:spMkLst>
            <pc:docMk/>
            <pc:sldMk cId="3807819017" sldId="1058"/>
            <ac:spMk id="4" creationId="{24EAE0F9-613E-5843-E22C-E82456ECAFD0}"/>
          </ac:spMkLst>
        </pc:spChg>
        <pc:spChg chg="del">
          <ac:chgData name="Hannah Knehr" userId="74f742763e772009" providerId="LiveId" clId="{20BB4E5D-D216-4E35-8591-0150F5520D2A}" dt="2023-06-26T06:34:46.663" v="123" actId="478"/>
          <ac:spMkLst>
            <pc:docMk/>
            <pc:sldMk cId="3807819017" sldId="1058"/>
            <ac:spMk id="6" creationId="{3CF8FE0A-778F-320C-FA74-EE81DE3527A1}"/>
          </ac:spMkLst>
        </pc:spChg>
        <pc:spChg chg="del">
          <ac:chgData name="Hannah Knehr" userId="74f742763e772009" providerId="LiveId" clId="{20BB4E5D-D216-4E35-8591-0150F5520D2A}" dt="2023-06-26T06:34:46.663" v="123" actId="478"/>
          <ac:spMkLst>
            <pc:docMk/>
            <pc:sldMk cId="3807819017" sldId="1058"/>
            <ac:spMk id="9" creationId="{58E3E8DE-52BC-347D-DBF2-FA47F8E2691D}"/>
          </ac:spMkLst>
        </pc:spChg>
        <pc:spChg chg="del">
          <ac:chgData name="Hannah Knehr" userId="74f742763e772009" providerId="LiveId" clId="{20BB4E5D-D216-4E35-8591-0150F5520D2A}" dt="2023-06-26T06:34:46.663" v="123" actId="478"/>
          <ac:spMkLst>
            <pc:docMk/>
            <pc:sldMk cId="3807819017" sldId="1058"/>
            <ac:spMk id="10" creationId="{F08CF5D7-CC63-F19E-8BF2-5A9AF84AC8C7}"/>
          </ac:spMkLst>
        </pc:spChg>
        <pc:spChg chg="del">
          <ac:chgData name="Hannah Knehr" userId="74f742763e772009" providerId="LiveId" clId="{20BB4E5D-D216-4E35-8591-0150F5520D2A}" dt="2023-06-26T06:34:46.663" v="123" actId="478"/>
          <ac:spMkLst>
            <pc:docMk/>
            <pc:sldMk cId="3807819017" sldId="1058"/>
            <ac:spMk id="11" creationId="{293A1EE9-DBD4-EAC5-9707-F4BE9126B114}"/>
          </ac:spMkLst>
        </pc:spChg>
        <pc:spChg chg="del">
          <ac:chgData name="Hannah Knehr" userId="74f742763e772009" providerId="LiveId" clId="{20BB4E5D-D216-4E35-8591-0150F5520D2A}" dt="2023-06-26T06:34:46.663" v="123" actId="478"/>
          <ac:spMkLst>
            <pc:docMk/>
            <pc:sldMk cId="3807819017" sldId="1058"/>
            <ac:spMk id="13" creationId="{884055BA-BF6A-323E-5990-46F2902CCF3D}"/>
          </ac:spMkLst>
        </pc:spChg>
        <pc:spChg chg="del">
          <ac:chgData name="Hannah Knehr" userId="74f742763e772009" providerId="LiveId" clId="{20BB4E5D-D216-4E35-8591-0150F5520D2A}" dt="2023-06-26T06:34:46.663" v="123" actId="478"/>
          <ac:spMkLst>
            <pc:docMk/>
            <pc:sldMk cId="3807819017" sldId="1058"/>
            <ac:spMk id="16" creationId="{AB2E3692-037F-9CF2-1A62-74B4D423B5DA}"/>
          </ac:spMkLst>
        </pc:spChg>
        <pc:spChg chg="del">
          <ac:chgData name="Hannah Knehr" userId="74f742763e772009" providerId="LiveId" clId="{20BB4E5D-D216-4E35-8591-0150F5520D2A}" dt="2023-06-26T06:34:57.540" v="125" actId="478"/>
          <ac:spMkLst>
            <pc:docMk/>
            <pc:sldMk cId="3807819017" sldId="1058"/>
            <ac:spMk id="18" creationId="{495A0159-42D5-37E0-4991-D709B88E67DE}"/>
          </ac:spMkLst>
        </pc:spChg>
        <pc:picChg chg="del">
          <ac:chgData name="Hannah Knehr" userId="74f742763e772009" providerId="LiveId" clId="{20BB4E5D-D216-4E35-8591-0150F5520D2A}" dt="2023-06-26T06:34:46.663" v="123" actId="478"/>
          <ac:picMkLst>
            <pc:docMk/>
            <pc:sldMk cId="3807819017" sldId="1058"/>
            <ac:picMk id="5" creationId="{5BEA036F-EED0-BCBF-0C36-34526B9A03D0}"/>
          </ac:picMkLst>
        </pc:picChg>
        <pc:picChg chg="del">
          <ac:chgData name="Hannah Knehr" userId="74f742763e772009" providerId="LiveId" clId="{20BB4E5D-D216-4E35-8591-0150F5520D2A}" dt="2023-06-26T06:34:46.663" v="123" actId="478"/>
          <ac:picMkLst>
            <pc:docMk/>
            <pc:sldMk cId="3807819017" sldId="1058"/>
            <ac:picMk id="8" creationId="{81D7C0B8-637F-41CA-F47E-67E4262A10F0}"/>
          </ac:picMkLst>
        </pc:picChg>
        <pc:picChg chg="del">
          <ac:chgData name="Hannah Knehr" userId="74f742763e772009" providerId="LiveId" clId="{20BB4E5D-D216-4E35-8591-0150F5520D2A}" dt="2023-06-26T06:34:46.663" v="123" actId="478"/>
          <ac:picMkLst>
            <pc:docMk/>
            <pc:sldMk cId="3807819017" sldId="1058"/>
            <ac:picMk id="12" creationId="{737C2E99-BB08-DAC1-7446-3F11DE4446DE}"/>
          </ac:picMkLst>
        </pc:picChg>
        <pc:picChg chg="del">
          <ac:chgData name="Hannah Knehr" userId="74f742763e772009" providerId="LiveId" clId="{20BB4E5D-D216-4E35-8591-0150F5520D2A}" dt="2023-06-26T06:34:46.663" v="123" actId="478"/>
          <ac:picMkLst>
            <pc:docMk/>
            <pc:sldMk cId="3807819017" sldId="1058"/>
            <ac:picMk id="14" creationId="{D4F6198C-2ADF-5DCC-9EA9-98673E82B7A2}"/>
          </ac:picMkLst>
        </pc:picChg>
        <pc:picChg chg="del">
          <ac:chgData name="Hannah Knehr" userId="74f742763e772009" providerId="LiveId" clId="{20BB4E5D-D216-4E35-8591-0150F5520D2A}" dt="2023-06-26T06:34:46.663" v="123" actId="478"/>
          <ac:picMkLst>
            <pc:docMk/>
            <pc:sldMk cId="3807819017" sldId="1058"/>
            <ac:picMk id="15" creationId="{3ECF8E6E-5544-6070-2077-4445D996B036}"/>
          </ac:picMkLst>
        </pc:picChg>
        <pc:picChg chg="mod">
          <ac:chgData name="Hannah Knehr" userId="74f742763e772009" providerId="LiveId" clId="{20BB4E5D-D216-4E35-8591-0150F5520D2A}" dt="2023-06-26T06:34:50.412" v="124" actId="1076"/>
          <ac:picMkLst>
            <pc:docMk/>
            <pc:sldMk cId="3807819017" sldId="1058"/>
            <ac:picMk id="19" creationId="{5973410B-90B7-8F00-18C4-12059DBC524B}"/>
          </ac:picMkLst>
        </pc:picChg>
      </pc:sldChg>
      <pc:sldChg chg="delSp modSp mod modAnim">
        <pc:chgData name="Hannah Knehr" userId="74f742763e772009" providerId="LiveId" clId="{20BB4E5D-D216-4E35-8591-0150F5520D2A}" dt="2023-06-26T06:49:07.860" v="193"/>
        <pc:sldMkLst>
          <pc:docMk/>
          <pc:sldMk cId="936680771" sldId="1068"/>
        </pc:sldMkLst>
        <pc:spChg chg="mod">
          <ac:chgData name="Hannah Knehr" userId="74f742763e772009" providerId="LiveId" clId="{20BB4E5D-D216-4E35-8591-0150F5520D2A}" dt="2023-06-26T06:36:59.011" v="133" actId="20577"/>
          <ac:spMkLst>
            <pc:docMk/>
            <pc:sldMk cId="936680771" sldId="1068"/>
            <ac:spMk id="5" creationId="{D2FCD67D-279B-E25F-CFAF-A97BEBED2DF2}"/>
          </ac:spMkLst>
        </pc:spChg>
        <pc:spChg chg="mod">
          <ac:chgData name="Hannah Knehr" userId="74f742763e772009" providerId="LiveId" clId="{20BB4E5D-D216-4E35-8591-0150F5520D2A}" dt="2023-06-26T06:37:17.566" v="136" actId="20577"/>
          <ac:spMkLst>
            <pc:docMk/>
            <pc:sldMk cId="936680771" sldId="1068"/>
            <ac:spMk id="6" creationId="{94AF6340-A65D-489C-6E26-22382CE20307}"/>
          </ac:spMkLst>
        </pc:spChg>
        <pc:spChg chg="del mod">
          <ac:chgData name="Hannah Knehr" userId="74f742763e772009" providerId="LiveId" clId="{20BB4E5D-D216-4E35-8591-0150F5520D2A}" dt="2023-06-26T06:37:53.380" v="139" actId="478"/>
          <ac:spMkLst>
            <pc:docMk/>
            <pc:sldMk cId="936680771" sldId="1068"/>
            <ac:spMk id="10" creationId="{4E4BD220-C636-AB77-D047-9BB11EE5AE7C}"/>
          </ac:spMkLst>
        </pc:spChg>
        <pc:spChg chg="mod">
          <ac:chgData name="Hannah Knehr" userId="74f742763e772009" providerId="LiveId" clId="{20BB4E5D-D216-4E35-8591-0150F5520D2A}" dt="2023-06-26T06:37:20.219" v="138" actId="20577"/>
          <ac:spMkLst>
            <pc:docMk/>
            <pc:sldMk cId="936680771" sldId="1068"/>
            <ac:spMk id="23" creationId="{D8DB359B-7EE2-145B-E55B-AECA3616D103}"/>
          </ac:spMkLst>
        </pc:spChg>
      </pc:sldChg>
      <pc:sldChg chg="addSp delSp modSp mod modAnim">
        <pc:chgData name="Hannah Knehr" userId="74f742763e772009" providerId="LiveId" clId="{20BB4E5D-D216-4E35-8591-0150F5520D2A}" dt="2023-06-26T06:45:05.430" v="176"/>
        <pc:sldMkLst>
          <pc:docMk/>
          <pc:sldMk cId="1329230114" sldId="1076"/>
        </pc:sldMkLst>
        <pc:spChg chg="del">
          <ac:chgData name="Hannah Knehr" userId="74f742763e772009" providerId="LiveId" clId="{20BB4E5D-D216-4E35-8591-0150F5520D2A}" dt="2023-06-26T06:33:36.951" v="114" actId="478"/>
          <ac:spMkLst>
            <pc:docMk/>
            <pc:sldMk cId="1329230114" sldId="1076"/>
            <ac:spMk id="4" creationId="{A9010873-2884-1898-E9A9-2B9A8F15E03D}"/>
          </ac:spMkLst>
        </pc:spChg>
        <pc:spChg chg="mod">
          <ac:chgData name="Hannah Knehr" userId="74f742763e772009" providerId="LiveId" clId="{20BB4E5D-D216-4E35-8591-0150F5520D2A}" dt="2023-06-26T06:33:25.377" v="112" actId="20577"/>
          <ac:spMkLst>
            <pc:docMk/>
            <pc:sldMk cId="1329230114" sldId="1076"/>
            <ac:spMk id="9" creationId="{3C32FC4A-E1C9-F169-BA12-5A2F07C9F5BC}"/>
          </ac:spMkLst>
        </pc:spChg>
        <pc:picChg chg="add mod">
          <ac:chgData name="Hannah Knehr" userId="74f742763e772009" providerId="LiveId" clId="{20BB4E5D-D216-4E35-8591-0150F5520D2A}" dt="2023-06-26T06:33:12.234" v="111" actId="1035"/>
          <ac:picMkLst>
            <pc:docMk/>
            <pc:sldMk cId="1329230114" sldId="1076"/>
            <ac:picMk id="6" creationId="{AF9E821B-B634-E29B-9035-6FE4AAE5A673}"/>
          </ac:picMkLst>
        </pc:picChg>
        <pc:picChg chg="mod">
          <ac:chgData name="Hannah Knehr" userId="74f742763e772009" providerId="LiveId" clId="{20BB4E5D-D216-4E35-8591-0150F5520D2A}" dt="2023-06-26T06:33:12.234" v="111" actId="1035"/>
          <ac:picMkLst>
            <pc:docMk/>
            <pc:sldMk cId="1329230114" sldId="1076"/>
            <ac:picMk id="8" creationId="{0FDD587F-69BA-B649-D437-A9572ED43E5A}"/>
          </ac:picMkLst>
        </pc:picChg>
        <pc:picChg chg="mod">
          <ac:chgData name="Hannah Knehr" userId="74f742763e772009" providerId="LiveId" clId="{20BB4E5D-D216-4E35-8591-0150F5520D2A}" dt="2023-06-26T06:33:12.234" v="111" actId="1035"/>
          <ac:picMkLst>
            <pc:docMk/>
            <pc:sldMk cId="1329230114" sldId="1076"/>
            <ac:picMk id="14" creationId="{F78F23C6-CC34-5B8F-0F15-6CFA91946618}"/>
          </ac:picMkLst>
        </pc:picChg>
        <pc:picChg chg="mod">
          <ac:chgData name="Hannah Knehr" userId="74f742763e772009" providerId="LiveId" clId="{20BB4E5D-D216-4E35-8591-0150F5520D2A}" dt="2023-06-26T06:33:12.234" v="111" actId="1035"/>
          <ac:picMkLst>
            <pc:docMk/>
            <pc:sldMk cId="1329230114" sldId="1076"/>
            <ac:picMk id="15" creationId="{4441CBA6-E12E-C8A6-10F0-9F1610C3EF3E}"/>
          </ac:picMkLst>
        </pc:picChg>
        <pc:picChg chg="mod">
          <ac:chgData name="Hannah Knehr" userId="74f742763e772009" providerId="LiveId" clId="{20BB4E5D-D216-4E35-8591-0150F5520D2A}" dt="2023-06-26T06:33:32.664" v="113" actId="1076"/>
          <ac:picMkLst>
            <pc:docMk/>
            <pc:sldMk cId="1329230114" sldId="1076"/>
            <ac:picMk id="18" creationId="{3E7814A2-626B-E857-F089-2B32B4553BDF}"/>
          </ac:picMkLst>
        </pc:picChg>
      </pc:sldChg>
      <pc:sldChg chg="modSp mod">
        <pc:chgData name="Hannah Knehr" userId="74f742763e772009" providerId="LiveId" clId="{20BB4E5D-D216-4E35-8591-0150F5520D2A}" dt="2023-06-26T06:33:59.156" v="116" actId="1076"/>
        <pc:sldMkLst>
          <pc:docMk/>
          <pc:sldMk cId="3643605486" sldId="1079"/>
        </pc:sldMkLst>
        <pc:picChg chg="mod">
          <ac:chgData name="Hannah Knehr" userId="74f742763e772009" providerId="LiveId" clId="{20BB4E5D-D216-4E35-8591-0150F5520D2A}" dt="2023-06-26T06:33:59.156" v="116" actId="1076"/>
          <ac:picMkLst>
            <pc:docMk/>
            <pc:sldMk cId="3643605486" sldId="1079"/>
            <ac:picMk id="8" creationId="{7EDA5B56-C0AE-4182-98DE-2430DA9F9FA4}"/>
          </ac:picMkLst>
        </pc:picChg>
      </pc:sldChg>
      <pc:sldChg chg="delSp mod">
        <pc:chgData name="Hannah Knehr" userId="74f742763e772009" providerId="LiveId" clId="{20BB4E5D-D216-4E35-8591-0150F5520D2A}" dt="2023-06-26T06:35:00.924" v="126" actId="478"/>
        <pc:sldMkLst>
          <pc:docMk/>
          <pc:sldMk cId="3816493409" sldId="1085"/>
        </pc:sldMkLst>
        <pc:spChg chg="del">
          <ac:chgData name="Hannah Knehr" userId="74f742763e772009" providerId="LiveId" clId="{20BB4E5D-D216-4E35-8591-0150F5520D2A}" dt="2023-06-26T06:35:00.924" v="126" actId="478"/>
          <ac:spMkLst>
            <pc:docMk/>
            <pc:sldMk cId="3816493409" sldId="1085"/>
            <ac:spMk id="3" creationId="{6C237F4F-D7E1-B279-58AD-3DDFE191C775}"/>
          </ac:spMkLst>
        </pc:spChg>
      </pc:sldChg>
      <pc:sldChg chg="modAnim">
        <pc:chgData name="Hannah Knehr" userId="74f742763e772009" providerId="LiveId" clId="{20BB4E5D-D216-4E35-8591-0150F5520D2A}" dt="2023-06-26T06:47:24.726" v="181"/>
        <pc:sldMkLst>
          <pc:docMk/>
          <pc:sldMk cId="570076613" sldId="1089"/>
        </pc:sldMkLst>
      </pc:sldChg>
      <pc:sldChg chg="modSp mod">
        <pc:chgData name="Hannah Knehr" userId="74f742763e772009" providerId="LiveId" clId="{20BB4E5D-D216-4E35-8591-0150F5520D2A}" dt="2023-06-26T06:49:44.279" v="194" actId="14100"/>
        <pc:sldMkLst>
          <pc:docMk/>
          <pc:sldMk cId="3403682632" sldId="1099"/>
        </pc:sldMkLst>
        <pc:cxnChg chg="mod">
          <ac:chgData name="Hannah Knehr" userId="74f742763e772009" providerId="LiveId" clId="{20BB4E5D-D216-4E35-8591-0150F5520D2A}" dt="2023-06-26T06:49:44.279" v="194" actId="14100"/>
          <ac:cxnSpMkLst>
            <pc:docMk/>
            <pc:sldMk cId="3403682632" sldId="1099"/>
            <ac:cxnSpMk id="19" creationId="{FFC7171C-7091-B7B3-731A-D7E8D0A3ACC4}"/>
          </ac:cxnSpMkLst>
        </pc:cxnChg>
      </pc:sldChg>
      <pc:sldChg chg="modAnim">
        <pc:chgData name="Hannah Knehr" userId="74f742763e772009" providerId="LiveId" clId="{20BB4E5D-D216-4E35-8591-0150F5520D2A}" dt="2023-06-26T06:50:22.420" v="195"/>
        <pc:sldMkLst>
          <pc:docMk/>
          <pc:sldMk cId="424282481" sldId="1100"/>
        </pc:sldMkLst>
      </pc:sldChg>
      <pc:sldChg chg="modAnim">
        <pc:chgData name="Hannah Knehr" userId="74f742763e772009" providerId="LiveId" clId="{20BB4E5D-D216-4E35-8591-0150F5520D2A}" dt="2023-06-26T06:35:17.746" v="128"/>
        <pc:sldMkLst>
          <pc:docMk/>
          <pc:sldMk cId="2135673099" sldId="1101"/>
        </pc:sldMkLst>
      </pc:sldChg>
      <pc:sldChg chg="delSp modSp modAnim">
        <pc:chgData name="Hannah Knehr" userId="74f742763e772009" providerId="LiveId" clId="{20BB4E5D-D216-4E35-8591-0150F5520D2A}" dt="2023-06-26T06:43:58.395" v="165"/>
        <pc:sldMkLst>
          <pc:docMk/>
          <pc:sldMk cId="3257272581" sldId="1107"/>
        </pc:sldMkLst>
        <pc:spChg chg="mod topLvl">
          <ac:chgData name="Hannah Knehr" userId="74f742763e772009" providerId="LiveId" clId="{20BB4E5D-D216-4E35-8591-0150F5520D2A}" dt="2023-06-26T06:42:15.874" v="152" actId="165"/>
          <ac:spMkLst>
            <pc:docMk/>
            <pc:sldMk cId="3257272581" sldId="1107"/>
            <ac:spMk id="6" creationId="{556C75B3-EDAC-7E1D-59B7-EC74B6AA9F3E}"/>
          </ac:spMkLst>
        </pc:spChg>
        <pc:spChg chg="mod topLvl">
          <ac:chgData name="Hannah Knehr" userId="74f742763e772009" providerId="LiveId" clId="{20BB4E5D-D216-4E35-8591-0150F5520D2A}" dt="2023-06-26T06:43:06.307" v="157" actId="165"/>
          <ac:spMkLst>
            <pc:docMk/>
            <pc:sldMk cId="3257272581" sldId="1107"/>
            <ac:spMk id="27" creationId="{DCB72220-D208-6DEC-964B-1F14377B8592}"/>
          </ac:spMkLst>
        </pc:spChg>
        <pc:grpChg chg="del mod topLvl">
          <ac:chgData name="Hannah Knehr" userId="74f742763e772009" providerId="LiveId" clId="{20BB4E5D-D216-4E35-8591-0150F5520D2A}" dt="2023-06-26T06:43:06.307" v="157" actId="165"/>
          <ac:grpSpMkLst>
            <pc:docMk/>
            <pc:sldMk cId="3257272581" sldId="1107"/>
            <ac:grpSpMk id="11" creationId="{C16642C4-1832-660B-D6CF-684B0CDCDCA0}"/>
          </ac:grpSpMkLst>
        </pc:grpChg>
        <pc:grpChg chg="del">
          <ac:chgData name="Hannah Knehr" userId="74f742763e772009" providerId="LiveId" clId="{20BB4E5D-D216-4E35-8591-0150F5520D2A}" dt="2023-06-26T06:42:15.874" v="152" actId="165"/>
          <ac:grpSpMkLst>
            <pc:docMk/>
            <pc:sldMk cId="3257272581" sldId="1107"/>
            <ac:grpSpMk id="14" creationId="{780F4C46-287A-3CDB-3250-93E7287229AB}"/>
          </ac:grpSpMkLst>
        </pc:grpChg>
        <pc:picChg chg="mod topLvl">
          <ac:chgData name="Hannah Knehr" userId="74f742763e772009" providerId="LiveId" clId="{20BB4E5D-D216-4E35-8591-0150F5520D2A}" dt="2023-06-26T06:43:06.307" v="157" actId="165"/>
          <ac:picMkLst>
            <pc:docMk/>
            <pc:sldMk cId="3257272581" sldId="1107"/>
            <ac:picMk id="28" creationId="{3341D90A-56EE-69BC-72A5-2A8FC7C02626}"/>
          </ac:picMkLst>
        </pc:picChg>
        <pc:picChg chg="mod topLvl">
          <ac:chgData name="Hannah Knehr" userId="74f742763e772009" providerId="LiveId" clId="{20BB4E5D-D216-4E35-8591-0150F5520D2A}" dt="2023-06-26T06:43:06.307" v="157" actId="165"/>
          <ac:picMkLst>
            <pc:docMk/>
            <pc:sldMk cId="3257272581" sldId="1107"/>
            <ac:picMk id="29" creationId="{C9D0A416-444D-434A-979F-831A3B5C43D1}"/>
          </ac:picMkLst>
        </pc:picChg>
        <pc:picChg chg="mod topLvl">
          <ac:chgData name="Hannah Knehr" userId="74f742763e772009" providerId="LiveId" clId="{20BB4E5D-D216-4E35-8591-0150F5520D2A}" dt="2023-06-26T06:43:06.307" v="157" actId="165"/>
          <ac:picMkLst>
            <pc:docMk/>
            <pc:sldMk cId="3257272581" sldId="1107"/>
            <ac:picMk id="30" creationId="{C05C39CF-2F36-AF70-0EDD-F06398806AAD}"/>
          </ac:picMkLst>
        </pc:picChg>
      </pc:sldChg>
      <pc:sldChg chg="delSp mod">
        <pc:chgData name="Hannah Knehr" userId="74f742763e772009" providerId="LiveId" clId="{20BB4E5D-D216-4E35-8591-0150F5520D2A}" dt="2023-06-26T06:30:13.314" v="8" actId="478"/>
        <pc:sldMkLst>
          <pc:docMk/>
          <pc:sldMk cId="3751090893" sldId="1108"/>
        </pc:sldMkLst>
        <pc:spChg chg="del">
          <ac:chgData name="Hannah Knehr" userId="74f742763e772009" providerId="LiveId" clId="{20BB4E5D-D216-4E35-8591-0150F5520D2A}" dt="2023-06-26T06:30:13.314" v="8" actId="478"/>
          <ac:spMkLst>
            <pc:docMk/>
            <pc:sldMk cId="3751090893" sldId="1108"/>
            <ac:spMk id="14" creationId="{8C0893BA-C6E1-8205-12B0-B52849CBF529}"/>
          </ac:spMkLst>
        </pc:spChg>
      </pc:sldChg>
      <pc:sldChg chg="delSp mod">
        <pc:chgData name="Hannah Knehr" userId="74f742763e772009" providerId="LiveId" clId="{20BB4E5D-D216-4E35-8591-0150F5520D2A}" dt="2023-06-26T06:30:24.346" v="9" actId="478"/>
        <pc:sldMkLst>
          <pc:docMk/>
          <pc:sldMk cId="2535113842" sldId="1109"/>
        </pc:sldMkLst>
        <pc:spChg chg="del">
          <ac:chgData name="Hannah Knehr" userId="74f742763e772009" providerId="LiveId" clId="{20BB4E5D-D216-4E35-8591-0150F5520D2A}" dt="2023-06-26T06:30:24.346" v="9" actId="478"/>
          <ac:spMkLst>
            <pc:docMk/>
            <pc:sldMk cId="2535113842" sldId="1109"/>
            <ac:spMk id="3" creationId="{36C5BB67-499F-39A3-07F4-94FD8872A0B5}"/>
          </ac:spMkLst>
        </pc:spChg>
      </pc:sldChg>
      <pc:sldChg chg="addSp delSp modSp add mod modAnim">
        <pc:chgData name="Hannah Knehr" userId="74f742763e772009" providerId="LiveId" clId="{20BB4E5D-D216-4E35-8591-0150F5520D2A}" dt="2023-06-26T06:47:56.781" v="183"/>
        <pc:sldMkLst>
          <pc:docMk/>
          <pc:sldMk cId="1375022630" sldId="1110"/>
        </pc:sldMkLst>
        <pc:spChg chg="del">
          <ac:chgData name="Hannah Knehr" userId="74f742763e772009" providerId="LiveId" clId="{20BB4E5D-D216-4E35-8591-0150F5520D2A}" dt="2023-06-26T06:47:56.257" v="182" actId="478"/>
          <ac:spMkLst>
            <pc:docMk/>
            <pc:sldMk cId="1375022630" sldId="1110"/>
            <ac:spMk id="3" creationId="{7C30775D-B138-C758-A5D3-7E1F8F7528CD}"/>
          </ac:spMkLst>
        </pc:spChg>
        <pc:spChg chg="add mod">
          <ac:chgData name="Hannah Knehr" userId="74f742763e772009" providerId="LiveId" clId="{20BB4E5D-D216-4E35-8591-0150F5520D2A}" dt="2023-06-26T06:47:56.781" v="183"/>
          <ac:spMkLst>
            <pc:docMk/>
            <pc:sldMk cId="1375022630" sldId="1110"/>
            <ac:spMk id="6" creationId="{A2114D5E-84DD-CB3C-8DE3-F07BD06E4FAD}"/>
          </ac:spMkLst>
        </pc:spChg>
      </pc:sldChg>
    </pc:docChg>
  </pc:docChgLst>
</pc:chgInfo>
</file>

<file path=ppt/comments/modernComment_454_DF951AC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D10E7B0-B363-412D-806B-011021029ED1}" authorId="{13CCD783-B136-0723-6D8A-9CB0D5E6D8A1}" created="2023-06-26T06:11:36.27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51090893" sldId="1108"/>
      <ac:spMk id="15" creationId="{FB7380AB-BC60-8A0C-C83A-10B7B4767E68}"/>
      <ac:txMk cp="0" len="12">
        <ac:context len="14" hash="565937144"/>
      </ac:txMk>
    </ac:txMkLst>
    <p188:pos x="2984042" y="304337"/>
    <p188:txBody>
      <a:bodyPr/>
      <a:lstStyle/>
      <a:p>
        <a:r>
          <a:rPr lang="de-DE"/>
          <a:t>@denise: Weiß nicht ob das zu umgspl. Ist, wollen wir schreiben "kurz Zusammengefasst"?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C9AE-D908-CB4D-9CBD-957B16D9B628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E1B3-6545-954E-9998-292C9C5033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01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-Ansatz welcher kontrafaktische Erklärungen liefert</a:t>
            </a:r>
          </a:p>
          <a:p>
            <a:r>
              <a:rPr lang="de-DE" dirty="0"/>
              <a:t>-Erstmal die Definition was sind kontrafaktische Erklärungen?</a:t>
            </a:r>
          </a:p>
          <a:p>
            <a:r>
              <a:rPr lang="de-DE" dirty="0" err="1"/>
              <a:t>Hyptotheische</a:t>
            </a:r>
            <a:r>
              <a:rPr lang="de-DE" dirty="0"/>
              <a:t> Erklärungen,</a:t>
            </a:r>
            <a:r>
              <a:rPr lang="de-DE" dirty="0">
                <a:solidFill>
                  <a:schemeClr val="accent1"/>
                </a:solidFill>
              </a:rPr>
              <a:t> für Situation/Ereignisse zu </a:t>
            </a:r>
            <a:r>
              <a:rPr lang="de-DE" dirty="0" err="1">
                <a:solidFill>
                  <a:schemeClr val="accent1"/>
                </a:solidFill>
              </a:rPr>
              <a:t>erlkären</a:t>
            </a:r>
            <a:r>
              <a:rPr lang="de-DE" dirty="0">
                <a:solidFill>
                  <a:schemeClr val="accent1"/>
                </a:solidFill>
              </a:rPr>
              <a:t> mit einem hypothetischer Situation, die nicht tatsächlich stattgefunden haben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Freundeskreis bekannt: hätte ich keine Knieverletzung gehabt, wäre ich </a:t>
            </a:r>
            <a:r>
              <a:rPr lang="de-DE" dirty="0" err="1">
                <a:solidFill>
                  <a:schemeClr val="accent1"/>
                </a:solidFill>
              </a:rPr>
              <a:t>profifußballer</a:t>
            </a:r>
            <a:r>
              <a:rPr lang="de-DE" dirty="0">
                <a:solidFill>
                  <a:schemeClr val="accent1"/>
                </a:solidFill>
              </a:rPr>
              <a:t>.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-Dass wir so Dinge und Situation auch so versuchen zu erklären und sie auch eine präferierte Art und Weise ist, ist in den </a:t>
            </a:r>
            <a:r>
              <a:rPr lang="de-DE" dirty="0" err="1">
                <a:solidFill>
                  <a:schemeClr val="accent1"/>
                </a:solidFill>
              </a:rPr>
              <a:t>Sozialwissenshcaften</a:t>
            </a:r>
            <a:r>
              <a:rPr lang="de-DE" dirty="0">
                <a:solidFill>
                  <a:schemeClr val="accent1"/>
                </a:solidFill>
              </a:rPr>
              <a:t> bewiesen</a:t>
            </a:r>
          </a:p>
          <a:p>
            <a:endParaRPr lang="de-DE" dirty="0"/>
          </a:p>
          <a:p>
            <a:r>
              <a:rPr lang="de-DE" dirty="0"/>
              <a:t>-&gt;weil sie eine der Arten ist, ist auch Grund warum man in XAI sich </a:t>
            </a:r>
            <a:r>
              <a:rPr lang="de-DE" dirty="0" err="1"/>
              <a:t>konzepte</a:t>
            </a:r>
            <a:r>
              <a:rPr lang="de-DE" dirty="0"/>
              <a:t> überlegt hat, wie man solche Erklärung nutzen kann, um dem Menschen </a:t>
            </a:r>
            <a:r>
              <a:rPr lang="de-DE" dirty="0" err="1"/>
              <a:t>Entshciedungen</a:t>
            </a:r>
            <a:r>
              <a:rPr lang="de-DE" dirty="0"/>
              <a:t> von AI </a:t>
            </a:r>
            <a:r>
              <a:rPr lang="de-DE" dirty="0" err="1"/>
              <a:t>modellen</a:t>
            </a:r>
            <a:r>
              <a:rPr lang="de-DE" dirty="0"/>
              <a:t> zu erklären.</a:t>
            </a:r>
          </a:p>
          <a:p>
            <a:endParaRPr lang="de-DE" dirty="0"/>
          </a:p>
          <a:p>
            <a:r>
              <a:rPr lang="de-DE" dirty="0"/>
              <a:t>-&gt; in XAI Forschung geht man dabei so um, dass man die Funktion der kontrafaktischen Erklärung so </a:t>
            </a:r>
            <a:r>
              <a:rPr lang="de-DE" dirty="0" err="1"/>
              <a:t>üernommen</a:t>
            </a:r>
            <a:r>
              <a:rPr lang="de-DE" dirty="0"/>
              <a:t> hat, indem man zu einer Situation, das ist bei uns im Datensatz eine </a:t>
            </a:r>
            <a:r>
              <a:rPr lang="de-DE" dirty="0" err="1"/>
              <a:t>Beoachtung</a:t>
            </a:r>
            <a:r>
              <a:rPr lang="de-DE" dirty="0"/>
              <a:t> ein Alternativszenario, auch </a:t>
            </a:r>
            <a:r>
              <a:rPr lang="de-DE" dirty="0" err="1"/>
              <a:t>foil</a:t>
            </a:r>
            <a:r>
              <a:rPr lang="de-DE" dirty="0"/>
              <a:t> ausgehend von dem Instanz auch </a:t>
            </a:r>
            <a:r>
              <a:rPr lang="de-DE" dirty="0" err="1"/>
              <a:t>fact</a:t>
            </a:r>
            <a:r>
              <a:rPr lang="de-DE" dirty="0"/>
              <a:t> genannt generiert, das minimal abweicht </a:t>
            </a:r>
            <a:r>
              <a:rPr lang="de-DE" dirty="0" err="1"/>
              <a:t>abweicht</a:t>
            </a:r>
            <a:r>
              <a:rPr lang="de-DE" dirty="0"/>
              <a:t> (</a:t>
            </a:r>
            <a:r>
              <a:rPr lang="de-DE" dirty="0" err="1"/>
              <a:t>zusäätzliche</a:t>
            </a:r>
            <a:r>
              <a:rPr lang="de-DE" dirty="0"/>
              <a:t> </a:t>
            </a:r>
            <a:r>
              <a:rPr lang="de-DE" dirty="0" err="1"/>
              <a:t>kriterien</a:t>
            </a:r>
            <a:r>
              <a:rPr lang="de-DE" dirty="0"/>
              <a:t>) um die </a:t>
            </a:r>
            <a:r>
              <a:rPr lang="de-DE" dirty="0" err="1"/>
              <a:t>Klassneprognose</a:t>
            </a:r>
            <a:r>
              <a:rPr lang="de-DE" dirty="0"/>
              <a:t> eines Klassifikationsalgorithmus zu ändern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783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797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2795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474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125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0675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7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 err="1">
                <a:solidFill>
                  <a:srgbClr val="374151"/>
                </a:solidFill>
                <a:effectLst/>
                <a:latin typeface="Söhne"/>
              </a:rPr>
              <a:t>Bsp</a:t>
            </a:r>
            <a:r>
              <a:rPr lang="de-DE" b="0" i="0" dirty="0">
                <a:solidFill>
                  <a:srgbClr val="374151"/>
                </a:solidFill>
                <a:effectLst/>
                <a:latin typeface="Söhne"/>
              </a:rPr>
              <a:t> nicht </a:t>
            </a:r>
            <a:r>
              <a:rPr lang="de-DE" b="0" i="0" dirty="0" err="1">
                <a:solidFill>
                  <a:srgbClr val="374151"/>
                </a:solidFill>
                <a:effectLst/>
                <a:latin typeface="Söhne"/>
              </a:rPr>
              <a:t>user</a:t>
            </a:r>
            <a:r>
              <a:rPr lang="de-DE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374151"/>
                </a:solidFill>
                <a:effectLst/>
                <a:latin typeface="Söhne"/>
              </a:rPr>
              <a:t>centric</a:t>
            </a:r>
            <a:r>
              <a:rPr lang="de-DE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counterfactuals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sind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user centric da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are relevant and understandable from the user's perspective. </a:t>
            </a:r>
            <a:r>
              <a:rPr lang="de-DE" b="0" i="0" dirty="0">
                <a:solidFill>
                  <a:srgbClr val="374151"/>
                </a:solidFill>
                <a:effectLst/>
                <a:latin typeface="Söhne"/>
              </a:rPr>
              <a:t>Analyse von Gewichtungen oder Aktivierungsmustern in neuronalen Netzwerken, ohne die Interpretation oder Relevanz dieser Informationen für den Benutzer explizit zu berücksichtigen.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265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Validity</a:t>
            </a:r>
            <a:r>
              <a:rPr lang="de-DE" dirty="0"/>
              <a:t>: -&gt;valider, naher </a:t>
            </a:r>
            <a:r>
              <a:rPr lang="de-DE" dirty="0" err="1"/>
              <a:t>counterfactual</a:t>
            </a:r>
            <a:endParaRPr lang="de-DE" dirty="0"/>
          </a:p>
          <a:p>
            <a:r>
              <a:rPr lang="de-DE" dirty="0"/>
              <a:t>Soundness-&gt;</a:t>
            </a:r>
            <a:r>
              <a:rPr lang="de-DE" dirty="0" err="1"/>
              <a:t>zielfunktionen</a:t>
            </a:r>
            <a:r>
              <a:rPr lang="de-DE" dirty="0"/>
              <a:t> die sich dichte innerhalb der </a:t>
            </a:r>
            <a:r>
              <a:rPr lang="de-DE" dirty="0" err="1"/>
              <a:t>trainingsdate</a:t>
            </a:r>
            <a:r>
              <a:rPr lang="de-DE" dirty="0"/>
              <a:t> anschaue, geht darum </a:t>
            </a:r>
            <a:r>
              <a:rPr lang="de-DE" dirty="0" err="1"/>
              <a:t>foil</a:t>
            </a:r>
            <a:r>
              <a:rPr lang="de-DE" dirty="0"/>
              <a:t> möglichst zu einem </a:t>
            </a:r>
            <a:r>
              <a:rPr lang="de-DE" dirty="0" err="1"/>
              <a:t>typsichen</a:t>
            </a:r>
            <a:r>
              <a:rPr lang="de-DE" dirty="0"/>
              <a:t> Punkt zu machen</a:t>
            </a:r>
          </a:p>
          <a:p>
            <a:r>
              <a:rPr lang="de-DE" dirty="0" err="1"/>
              <a:t>Coherency</a:t>
            </a:r>
            <a:r>
              <a:rPr lang="de-DE" dirty="0"/>
              <a:t>-&gt; Kohärent sein, </a:t>
            </a:r>
            <a:r>
              <a:rPr lang="de-DE" dirty="0" err="1"/>
              <a:t>machbarkeit</a:t>
            </a:r>
            <a:r>
              <a:rPr lang="de-DE" dirty="0"/>
              <a:t>, </a:t>
            </a:r>
            <a:r>
              <a:rPr lang="de-DE" dirty="0" err="1"/>
              <a:t>feasible,korrelation</a:t>
            </a:r>
            <a:endParaRPr lang="de-DE" dirty="0"/>
          </a:p>
          <a:p>
            <a:r>
              <a:rPr lang="de-DE" dirty="0" err="1"/>
              <a:t>Actionability</a:t>
            </a:r>
            <a:r>
              <a:rPr lang="de-DE" dirty="0"/>
              <a:t>-&gt; </a:t>
            </a:r>
            <a:r>
              <a:rPr lang="de-DE" dirty="0" err="1"/>
              <a:t>restriktionen</a:t>
            </a:r>
            <a:r>
              <a:rPr lang="de-DE" dirty="0"/>
              <a:t> machbare </a:t>
            </a:r>
            <a:r>
              <a:rPr lang="de-DE" dirty="0" err="1"/>
              <a:t>änderungen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8689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229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836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141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674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644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pic>
        <p:nvPicPr>
          <p:cNvPr id="9" name="Bildplatzhalter 10">
            <a:extLst>
              <a:ext uri="{FF2B5EF4-FFF2-40B4-BE49-F238E27FC236}">
                <a16:creationId xmlns:a16="http://schemas.microsoft.com/office/drawing/2014/main" id="{62BEA5D4-4068-495C-9AA9-7C998198C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CBAE7DD-78A7-4E53-BF9C-406BC75FDB75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69DBB2-AB2B-4846-84D0-8A7D1B4715D6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6725792-A2CB-47A7-B238-C004DF832B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2D34BCB-689F-4FA8-8CA5-C039D2421B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2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26.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94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26.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62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949300"/>
            <a:ext cx="70356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/>
          <p:nvPr/>
        </p:nvSpPr>
        <p:spPr>
          <a:xfrm>
            <a:off x="0" y="1673367"/>
            <a:ext cx="4322700" cy="5188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68580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931567"/>
            <a:ext cx="4322700" cy="20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5539167"/>
            <a:ext cx="3829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017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Solo título 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707633"/>
            <a:ext cx="73599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3467500"/>
            <a:ext cx="34059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3467500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1220733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2030167"/>
            <a:ext cx="53649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04527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7467"/>
            <a:ext cx="9144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10"/>
          <p:cNvSpPr/>
          <p:nvPr/>
        </p:nvSpPr>
        <p:spPr>
          <a:xfrm>
            <a:off x="4312400" y="4892367"/>
            <a:ext cx="48864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4972767"/>
            <a:ext cx="38589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908862" y="-500449"/>
            <a:ext cx="45412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1004112" y="-792549"/>
            <a:ext cx="45412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557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695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8624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424450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/>
          </p:nvPr>
        </p:nvSpPr>
        <p:spPr>
          <a:xfrm>
            <a:off x="6525755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6087751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"/>
          </p:nvPr>
        </p:nvSpPr>
        <p:spPr>
          <a:xfrm>
            <a:off x="36901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3252148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6"/>
          </p:nvPr>
        </p:nvSpPr>
        <p:spPr>
          <a:xfrm>
            <a:off x="1687950" y="707633"/>
            <a:ext cx="57681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984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accent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383600" y="3076600"/>
            <a:ext cx="637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1120875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734175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3"/>
          </p:nvPr>
        </p:nvSpPr>
        <p:spPr>
          <a:xfrm>
            <a:off x="1120875" y="4637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>
            <a:off x="734175" y="4997087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5"/>
          </p:nvPr>
        </p:nvSpPr>
        <p:spPr>
          <a:xfrm>
            <a:off x="6063846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6"/>
          </p:nvPr>
        </p:nvSpPr>
        <p:spPr>
          <a:xfrm>
            <a:off x="5677150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7"/>
          </p:nvPr>
        </p:nvSpPr>
        <p:spPr>
          <a:xfrm>
            <a:off x="6063846" y="46375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8"/>
          </p:nvPr>
        </p:nvSpPr>
        <p:spPr>
          <a:xfrm>
            <a:off x="5677150" y="4994784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424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26.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A0F11A3-C2E3-4F66-8DE4-4A507A843DD2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5" name="Gerade Verbindung 27">
            <a:extLst>
              <a:ext uri="{FF2B5EF4-FFF2-40B4-BE49-F238E27FC236}">
                <a16:creationId xmlns:a16="http://schemas.microsoft.com/office/drawing/2014/main" id="{C0DDCA45-27EA-4957-8CFC-BCC6F19AA10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130B2C-4765-48C3-AAF9-F461DD40F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6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26.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9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47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pos="4649" userDrawn="1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26.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3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26.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6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26.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12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26.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8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26.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68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26.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39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0667" y="6346412"/>
            <a:ext cx="1160393" cy="2929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BAE8D7F-268E-C048-851F-5464429E11C2}" type="datetime4">
              <a:rPr lang="de-DE" smtClean="0"/>
              <a:pPr/>
              <a:t>26. Juni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680" y="6346412"/>
            <a:ext cx="5598216" cy="22335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10938" y="6346412"/>
            <a:ext cx="504411" cy="21341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42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3" r:id="rId2"/>
    <p:sldLayoutId id="2147483696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7BA49"/>
        </a:buClr>
        <a:buFont typeface="Wingdings" pitchFamily="2" charset="2"/>
        <a:buChar char="§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719333"/>
            <a:ext cx="771750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536633"/>
            <a:ext cx="771750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16579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8.png"/><Relationship Id="rId5" Type="http://schemas.openxmlformats.org/officeDocument/2006/relationships/image" Target="../media/image28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3.svg"/><Relationship Id="rId7" Type="http://schemas.openxmlformats.org/officeDocument/2006/relationships/image" Target="../media/image6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15.sv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8.png"/><Relationship Id="rId5" Type="http://schemas.openxmlformats.org/officeDocument/2006/relationships/image" Target="../media/image28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8.png"/><Relationship Id="rId5" Type="http://schemas.openxmlformats.org/officeDocument/2006/relationships/image" Target="../media/image28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10" Type="http://schemas.openxmlformats.org/officeDocument/2006/relationships/image" Target="../media/image69.sv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8.png"/><Relationship Id="rId5" Type="http://schemas.openxmlformats.org/officeDocument/2006/relationships/image" Target="../media/image28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1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75.png"/><Relationship Id="rId4" Type="http://schemas.openxmlformats.org/officeDocument/2006/relationships/image" Target="../media/image72.svg"/><Relationship Id="rId9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5" Type="http://schemas.openxmlformats.org/officeDocument/2006/relationships/image" Target="../media/image77.sv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7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10" Type="http://schemas.openxmlformats.org/officeDocument/2006/relationships/image" Target="../media/image25.sv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microsoft.com/office/2018/10/relationships/comments" Target="../comments/modernComment_454_DF951ACD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8.png"/><Relationship Id="rId5" Type="http://schemas.openxmlformats.org/officeDocument/2006/relationships/image" Target="../media/image17.sv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ntertitel 13">
            <a:extLst>
              <a:ext uri="{FF2B5EF4-FFF2-40B4-BE49-F238E27FC236}">
                <a16:creationId xmlns:a16="http://schemas.microsoft.com/office/drawing/2014/main" id="{513BF8AB-7F6D-E845-BD4A-462F48B42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4116158"/>
            <a:ext cx="4572000" cy="237633"/>
          </a:xfrm>
        </p:spPr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Denise Falk, Simon Hofer und Hannah </a:t>
            </a:r>
            <a:r>
              <a:rPr lang="de-DE" sz="1600" dirty="0" err="1">
                <a:solidFill>
                  <a:schemeClr val="bg1"/>
                </a:solidFill>
              </a:rPr>
              <a:t>Knehr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40C7CED0-E5C4-4D47-B0AD-E5DA75532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737920"/>
            <a:ext cx="4572000" cy="193993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de-DE" sz="3600" dirty="0">
                <a:solidFill>
                  <a:schemeClr val="accent2"/>
                </a:solidFill>
              </a:rPr>
              <a:t>Big (</a:t>
            </a:r>
            <a:r>
              <a:rPr lang="de-DE" sz="3600" dirty="0" err="1">
                <a:solidFill>
                  <a:schemeClr val="accent2"/>
                </a:solidFill>
              </a:rPr>
              <a:t>Social</a:t>
            </a:r>
            <a:r>
              <a:rPr lang="de-DE" sz="3600" dirty="0">
                <a:solidFill>
                  <a:schemeClr val="accent2"/>
                </a:solidFill>
              </a:rPr>
              <a:t>) </a:t>
            </a:r>
            <a:br>
              <a:rPr lang="de-DE" sz="3600" dirty="0">
                <a:solidFill>
                  <a:schemeClr val="accent2"/>
                </a:solidFill>
              </a:rPr>
            </a:br>
            <a:r>
              <a:rPr lang="de-DE" sz="3600" dirty="0">
                <a:solidFill>
                  <a:schemeClr val="accent2"/>
                </a:solidFill>
              </a:rPr>
              <a:t>Data Analytics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dirty="0">
                <a:solidFill>
                  <a:schemeClr val="accent2"/>
                </a:solidFill>
              </a:rPr>
              <a:t>-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sz="2700" b="0" dirty="0" err="1">
                <a:solidFill>
                  <a:schemeClr val="accent2"/>
                </a:solidFill>
              </a:rPr>
              <a:t>Explaining</a:t>
            </a:r>
            <a:r>
              <a:rPr lang="de-DE" sz="2700" b="0" dirty="0">
                <a:solidFill>
                  <a:schemeClr val="accent2"/>
                </a:solidFill>
              </a:rPr>
              <a:t> </a:t>
            </a:r>
            <a:r>
              <a:rPr lang="de-DE" sz="2700" b="0" dirty="0" err="1">
                <a:solidFill>
                  <a:schemeClr val="accent2"/>
                </a:solidFill>
              </a:rPr>
              <a:t>Credit</a:t>
            </a:r>
            <a:r>
              <a:rPr lang="de-DE" sz="2700" b="0" dirty="0">
                <a:solidFill>
                  <a:schemeClr val="accent2"/>
                </a:solidFill>
              </a:rPr>
              <a:t> Scores</a:t>
            </a:r>
            <a:endParaRPr lang="de-DE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959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1F1C2CD-C2A4-2A90-A3C1-240EBEEC0953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L-Form 14">
            <a:extLst>
              <a:ext uri="{FF2B5EF4-FFF2-40B4-BE49-F238E27FC236}">
                <a16:creationId xmlns:a16="http://schemas.microsoft.com/office/drawing/2014/main" id="{7EF1BA5A-BAFB-A431-2FC9-0326D723D4B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4DAD634-EDA4-FBD5-E57E-33C3EEFFCE0E}"/>
              </a:ext>
            </a:extLst>
          </p:cNvPr>
          <p:cNvSpPr txBox="1"/>
          <p:nvPr/>
        </p:nvSpPr>
        <p:spPr>
          <a:xfrm>
            <a:off x="-2653373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B337252-7F78-497B-1504-080B2FE77793}"/>
              </a:ext>
            </a:extLst>
          </p:cNvPr>
          <p:cNvSpPr/>
          <p:nvPr/>
        </p:nvSpPr>
        <p:spPr>
          <a:xfrm>
            <a:off x="605098" y="1726162"/>
            <a:ext cx="7933803" cy="2194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CD45D2C-07B3-9873-63B9-29AE38678F42}"/>
              </a:ext>
            </a:extLst>
          </p:cNvPr>
          <p:cNvSpPr txBox="1"/>
          <p:nvPr/>
        </p:nvSpPr>
        <p:spPr>
          <a:xfrm flipH="1">
            <a:off x="892050" y="1952178"/>
            <a:ext cx="729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Sozialwissenschaftlicher Hintergrund: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8CC52CD-6710-A0FD-48C1-D3D19869E2E9}"/>
              </a:ext>
            </a:extLst>
          </p:cNvPr>
          <p:cNvSpPr txBox="1"/>
          <p:nvPr/>
        </p:nvSpPr>
        <p:spPr>
          <a:xfrm>
            <a:off x="1553401" y="2625711"/>
            <a:ext cx="66985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Hypothetische Erklärungen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Art wie wir Menschen Erklärungen konstruieren</a:t>
            </a:r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1C6C465-BE13-11BA-7587-386D21002987}"/>
              </a:ext>
            </a:extLst>
          </p:cNvPr>
          <p:cNvSpPr/>
          <p:nvPr/>
        </p:nvSpPr>
        <p:spPr>
          <a:xfrm>
            <a:off x="605098" y="4097415"/>
            <a:ext cx="7933803" cy="2194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F0933F0-079C-9E80-2E6C-F0BF932C10FA}"/>
              </a:ext>
            </a:extLst>
          </p:cNvPr>
          <p:cNvSpPr txBox="1"/>
          <p:nvPr/>
        </p:nvSpPr>
        <p:spPr>
          <a:xfrm flipH="1">
            <a:off x="892050" y="4323431"/>
            <a:ext cx="729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XAI Hintergrund: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F0B3178E-2563-CA1F-0049-E432D8476895}"/>
              </a:ext>
            </a:extLst>
          </p:cNvPr>
          <p:cNvSpPr txBox="1"/>
          <p:nvPr/>
        </p:nvSpPr>
        <p:spPr>
          <a:xfrm>
            <a:off x="1553401" y="4996964"/>
            <a:ext cx="66985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Kontrafaktische Erklärung in XAI etabliert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Wirksamkeit </a:t>
            </a:r>
            <a:r>
              <a:rPr lang="de-DE" dirty="0" err="1">
                <a:solidFill>
                  <a:schemeClr val="accent1"/>
                </a:solidFill>
              </a:rPr>
              <a:t>ggü</a:t>
            </a:r>
            <a:r>
              <a:rPr lang="de-DE" dirty="0">
                <a:solidFill>
                  <a:schemeClr val="accent1"/>
                </a:solidFill>
              </a:rPr>
              <a:t>. anderen Verfahren bewiesen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F261A931-4B6A-8909-F26E-FFD2F91A5673}"/>
              </a:ext>
            </a:extLst>
          </p:cNvPr>
          <p:cNvSpPr/>
          <p:nvPr/>
        </p:nvSpPr>
        <p:spPr>
          <a:xfrm>
            <a:off x="1173009" y="2698031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E3369EF9-8FCD-949F-B589-8DB75A056945}"/>
              </a:ext>
            </a:extLst>
          </p:cNvPr>
          <p:cNvSpPr/>
          <p:nvPr/>
        </p:nvSpPr>
        <p:spPr>
          <a:xfrm>
            <a:off x="1174305" y="3237248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A2257695-82B1-66D1-4850-A2BDADF15437}"/>
              </a:ext>
            </a:extLst>
          </p:cNvPr>
          <p:cNvSpPr/>
          <p:nvPr/>
        </p:nvSpPr>
        <p:spPr>
          <a:xfrm>
            <a:off x="1147114" y="5071993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89861A14-1C2A-A96B-3CB3-884B798391D6}"/>
              </a:ext>
            </a:extLst>
          </p:cNvPr>
          <p:cNvSpPr/>
          <p:nvPr/>
        </p:nvSpPr>
        <p:spPr>
          <a:xfrm>
            <a:off x="1147114" y="5597090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053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40" grpId="0" animBg="1"/>
      <p:bldP spid="41" grpId="0"/>
      <p:bldP spid="43" grpId="0" animBg="1"/>
      <p:bldP spid="44" grpId="0" animBg="1"/>
      <p:bldP spid="45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1FD5D40D-4E3A-2874-FA6E-E289A0838B11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L-Form 14">
            <a:extLst>
              <a:ext uri="{FF2B5EF4-FFF2-40B4-BE49-F238E27FC236}">
                <a16:creationId xmlns:a16="http://schemas.microsoft.com/office/drawing/2014/main" id="{8830D17E-6B33-2F81-C609-B66F17AD219D}"/>
              </a:ext>
            </a:extLst>
          </p:cNvPr>
          <p:cNvSpPr/>
          <p:nvPr/>
        </p:nvSpPr>
        <p:spPr>
          <a:xfrm rot="10800000" flipH="1">
            <a:off x="-3423179" y="-1322620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1709161" y="1598807"/>
            <a:ext cx="5725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1"/>
                </a:solidFill>
              </a:rPr>
              <a:t>Kontrafaktischen Erklärungen, da…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BE581C9-810D-A9FB-8A44-501D57A0B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3B7240A-6848-1C57-A896-DAEE6AB75A2A}"/>
              </a:ext>
            </a:extLst>
          </p:cNvPr>
          <p:cNvSpPr txBox="1"/>
          <p:nvPr/>
        </p:nvSpPr>
        <p:spPr>
          <a:xfrm>
            <a:off x="-2664777" y="893605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pic>
        <p:nvPicPr>
          <p:cNvPr id="21" name="Grafik 20" descr="Marke folgen mit einfarbiger Füllung">
            <a:extLst>
              <a:ext uri="{FF2B5EF4-FFF2-40B4-BE49-F238E27FC236}">
                <a16:creationId xmlns:a16="http://schemas.microsoft.com/office/drawing/2014/main" id="{C68D9AA9-362C-9880-2B5E-AEC29FFB5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998" y="2844588"/>
            <a:ext cx="519545" cy="519545"/>
          </a:xfrm>
          <a:prstGeom prst="rect">
            <a:avLst/>
          </a:prstGeom>
        </p:spPr>
      </p:pic>
      <p:pic>
        <p:nvPicPr>
          <p:cNvPr id="23" name="Grafik 22" descr="Marke folgen mit einfarbiger Füllung">
            <a:extLst>
              <a:ext uri="{FF2B5EF4-FFF2-40B4-BE49-F238E27FC236}">
                <a16:creationId xmlns:a16="http://schemas.microsoft.com/office/drawing/2014/main" id="{E5F9CEB3-D27D-F393-E6EE-D26C56B5F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001" y="3666110"/>
            <a:ext cx="519545" cy="519545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EE62D221-B9F0-7E03-439D-6B20E3A0AB62}"/>
              </a:ext>
            </a:extLst>
          </p:cNvPr>
          <p:cNvSpPr txBox="1"/>
          <p:nvPr/>
        </p:nvSpPr>
        <p:spPr>
          <a:xfrm>
            <a:off x="1600533" y="2716902"/>
            <a:ext cx="66985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Wirksamkeit sozialwissenschaftlich/ in XAI-Forschung abgesegnet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Sehr Kundenahe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accent1"/>
                </a:solidFill>
              </a:rPr>
              <a:t>direkte, an Kunden angepasste Erklärung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Best-Case-Szenario: umsetzbare Änderungen </a:t>
            </a:r>
          </a:p>
          <a:p>
            <a:endParaRPr lang="de-DE" dirty="0"/>
          </a:p>
        </p:txBody>
      </p:sp>
      <p:pic>
        <p:nvPicPr>
          <p:cNvPr id="25" name="Grafik 24" descr="Marke folgen mit einfarbiger Füllung">
            <a:extLst>
              <a:ext uri="{FF2B5EF4-FFF2-40B4-BE49-F238E27FC236}">
                <a16:creationId xmlns:a16="http://schemas.microsoft.com/office/drawing/2014/main" id="{CBEBEB54-3C2F-9DED-4291-DD8B2E664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004" y="4485424"/>
            <a:ext cx="519545" cy="5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1F1C2CD-C2A4-2A90-A3C1-240EBEEC0953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L-Form 14">
            <a:extLst>
              <a:ext uri="{FF2B5EF4-FFF2-40B4-BE49-F238E27FC236}">
                <a16:creationId xmlns:a16="http://schemas.microsoft.com/office/drawing/2014/main" id="{7EF1BA5A-BAFB-A431-2FC9-0326D723D4B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CARE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4DAD634-EDA4-FBD5-E57E-33C3EEFFCE0E}"/>
              </a:ext>
            </a:extLst>
          </p:cNvPr>
          <p:cNvSpPr txBox="1"/>
          <p:nvPr/>
        </p:nvSpPr>
        <p:spPr>
          <a:xfrm>
            <a:off x="-2653373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B337252-7F78-497B-1504-080B2FE77793}"/>
              </a:ext>
            </a:extLst>
          </p:cNvPr>
          <p:cNvSpPr/>
          <p:nvPr/>
        </p:nvSpPr>
        <p:spPr>
          <a:xfrm>
            <a:off x="605098" y="1726161"/>
            <a:ext cx="7933803" cy="33328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8CC52CD-6710-A0FD-48C1-D3D19869E2E9}"/>
              </a:ext>
            </a:extLst>
          </p:cNvPr>
          <p:cNvSpPr txBox="1"/>
          <p:nvPr/>
        </p:nvSpPr>
        <p:spPr>
          <a:xfrm>
            <a:off x="1553401" y="2066089"/>
            <a:ext cx="66985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Algorithmus zur Generierung von kontrafaktischen Erklärungen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Framework mit Algorithmus frei zugänglich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Model-agnostischer, Gradienten-freier Ansatz bestehend aus verschiedenen Zielfunktionen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Erklärungselemente in Zielfunktionen abgedeckt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F261A931-4B6A-8909-F26E-FFD2F91A5673}"/>
              </a:ext>
            </a:extLst>
          </p:cNvPr>
          <p:cNvSpPr/>
          <p:nvPr/>
        </p:nvSpPr>
        <p:spPr>
          <a:xfrm>
            <a:off x="1173009" y="2121382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E3369EF9-8FCD-949F-B589-8DB75A056945}"/>
              </a:ext>
            </a:extLst>
          </p:cNvPr>
          <p:cNvSpPr/>
          <p:nvPr/>
        </p:nvSpPr>
        <p:spPr>
          <a:xfrm>
            <a:off x="1174305" y="2660599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BEEC44A-B223-0F3D-C1C8-FCE2DAFBD4AA}"/>
              </a:ext>
            </a:extLst>
          </p:cNvPr>
          <p:cNvSpPr/>
          <p:nvPr/>
        </p:nvSpPr>
        <p:spPr>
          <a:xfrm>
            <a:off x="1189504" y="3199816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DC96212-6ADD-C682-7D32-E60812F66885}"/>
              </a:ext>
            </a:extLst>
          </p:cNvPr>
          <p:cNvSpPr/>
          <p:nvPr/>
        </p:nvSpPr>
        <p:spPr>
          <a:xfrm>
            <a:off x="1189504" y="4006394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564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3" grpId="0" animBg="1"/>
      <p:bldP spid="44" grpId="0" animBg="1"/>
      <p:bldP spid="8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53C03D3E-800A-990C-B537-EABE71B60092}"/>
              </a:ext>
            </a:extLst>
          </p:cNvPr>
          <p:cNvSpPr/>
          <p:nvPr/>
        </p:nvSpPr>
        <p:spPr>
          <a:xfrm>
            <a:off x="-2427166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L-Form 18">
            <a:extLst>
              <a:ext uri="{FF2B5EF4-FFF2-40B4-BE49-F238E27FC236}">
                <a16:creationId xmlns:a16="http://schemas.microsoft.com/office/drawing/2014/main" id="{AA66EDF1-DE3D-BDEF-166D-DDC1E57CEF2B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2354021" y="1614233"/>
            <a:ext cx="4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CARE, da..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48353A3-9457-EF16-20A1-3BCAF6D5FBF0}"/>
              </a:ext>
            </a:extLst>
          </p:cNvPr>
          <p:cNvSpPr txBox="1"/>
          <p:nvPr/>
        </p:nvSpPr>
        <p:spPr>
          <a:xfrm>
            <a:off x="-2001869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pic>
        <p:nvPicPr>
          <p:cNvPr id="31" name="Grafik 30" descr="Marke folgen mit einfarbiger Füllung">
            <a:extLst>
              <a:ext uri="{FF2B5EF4-FFF2-40B4-BE49-F238E27FC236}">
                <a16:creationId xmlns:a16="http://schemas.microsoft.com/office/drawing/2014/main" id="{960D6FCE-4765-A239-05D5-9BAD5A2C3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425" y="2466533"/>
            <a:ext cx="359636" cy="365760"/>
          </a:xfrm>
          <a:prstGeom prst="rect">
            <a:avLst/>
          </a:prstGeom>
        </p:spPr>
      </p:pic>
      <p:pic>
        <p:nvPicPr>
          <p:cNvPr id="32" name="Grafik 31" descr="Marke folgen mit einfarbiger Füllung">
            <a:extLst>
              <a:ext uri="{FF2B5EF4-FFF2-40B4-BE49-F238E27FC236}">
                <a16:creationId xmlns:a16="http://schemas.microsoft.com/office/drawing/2014/main" id="{6A97EE9C-30F7-B569-DA0C-28133BA32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216" y="3143092"/>
            <a:ext cx="359636" cy="36576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952E9F29-46DF-0134-310B-0C888BDD20D4}"/>
              </a:ext>
            </a:extLst>
          </p:cNvPr>
          <p:cNvSpPr txBox="1"/>
          <p:nvPr/>
        </p:nvSpPr>
        <p:spPr>
          <a:xfrm>
            <a:off x="1580585" y="2441676"/>
            <a:ext cx="6698549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Multi-objective – </a:t>
            </a:r>
            <a:r>
              <a:rPr lang="en-US" sz="1800" dirty="0" err="1">
                <a:solidFill>
                  <a:schemeClr val="accent1"/>
                </a:solidFill>
              </a:rPr>
              <a:t>Optimierungsproblem</a:t>
            </a: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 err="1">
                <a:solidFill>
                  <a:schemeClr val="accent1"/>
                </a:solidFill>
              </a:rPr>
              <a:t>G</a:t>
            </a:r>
            <a:r>
              <a:rPr lang="en-US" sz="1800" dirty="0" err="1">
                <a:solidFill>
                  <a:schemeClr val="accent1"/>
                </a:solidFill>
              </a:rPr>
              <a:t>radientenfrei</a:t>
            </a: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 err="1">
                <a:solidFill>
                  <a:schemeClr val="accent1"/>
                </a:solidFill>
              </a:rPr>
              <a:t>M</a:t>
            </a:r>
            <a:r>
              <a:rPr lang="en-US" sz="1800" dirty="0" err="1">
                <a:solidFill>
                  <a:schemeClr val="accent1"/>
                </a:solidFill>
              </a:rPr>
              <a:t>ehrere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</a:t>
            </a:r>
            <a:r>
              <a:rPr lang="en-US" sz="1800" dirty="0" err="1">
                <a:solidFill>
                  <a:schemeClr val="accent1"/>
                </a:solidFill>
              </a:rPr>
              <a:t>ontrafaktische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Erklärungen</a:t>
            </a: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r>
              <a:rPr lang="en-US" dirty="0" err="1">
                <a:solidFill>
                  <a:schemeClr val="accent1"/>
                </a:solidFill>
              </a:rPr>
              <a:t>R</a:t>
            </a:r>
            <a:r>
              <a:rPr lang="en-US" sz="1800" dirty="0" err="1">
                <a:solidFill>
                  <a:schemeClr val="accent1"/>
                </a:solidFill>
              </a:rPr>
              <a:t>estriktionsetzung</a:t>
            </a: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sz="1800" dirty="0">
                <a:solidFill>
                  <a:schemeClr val="accent1"/>
                </a:solidFill>
              </a:rPr>
              <a:t>odel-Agnostic</a:t>
            </a: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sz="1800" dirty="0">
                <a:solidFill>
                  <a:schemeClr val="accent1"/>
                </a:solidFill>
              </a:rPr>
              <a:t>tate of the art</a:t>
            </a:r>
            <a:endParaRPr lang="de-DE" dirty="0"/>
          </a:p>
        </p:txBody>
      </p:sp>
      <p:pic>
        <p:nvPicPr>
          <p:cNvPr id="41" name="Grafik 40" descr="Marke folgen mit einfarbiger Füllung">
            <a:extLst>
              <a:ext uri="{FF2B5EF4-FFF2-40B4-BE49-F238E27FC236}">
                <a16:creationId xmlns:a16="http://schemas.microsoft.com/office/drawing/2014/main" id="{67435CED-DE5E-10CD-CDD6-5F339A21C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425" y="3819651"/>
            <a:ext cx="359636" cy="365760"/>
          </a:xfrm>
          <a:prstGeom prst="rect">
            <a:avLst/>
          </a:prstGeom>
        </p:spPr>
      </p:pic>
      <p:pic>
        <p:nvPicPr>
          <p:cNvPr id="43" name="Grafik 42" descr="Marke folgen mit einfarbiger Füllung">
            <a:extLst>
              <a:ext uri="{FF2B5EF4-FFF2-40B4-BE49-F238E27FC236}">
                <a16:creationId xmlns:a16="http://schemas.microsoft.com/office/drawing/2014/main" id="{F11A4549-B2E7-763B-7315-7D0F6D316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425" y="4499541"/>
            <a:ext cx="359636" cy="365760"/>
          </a:xfrm>
          <a:prstGeom prst="rect">
            <a:avLst/>
          </a:prstGeom>
        </p:spPr>
      </p:pic>
      <p:pic>
        <p:nvPicPr>
          <p:cNvPr id="45" name="Grafik 44" descr="Marke folgen mit einfarbiger Füllung">
            <a:extLst>
              <a:ext uri="{FF2B5EF4-FFF2-40B4-BE49-F238E27FC236}">
                <a16:creationId xmlns:a16="http://schemas.microsoft.com/office/drawing/2014/main" id="{BB318F37-4926-2444-630B-C61ED9D7F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007" y="5174997"/>
            <a:ext cx="359636" cy="365760"/>
          </a:xfrm>
          <a:prstGeom prst="rect">
            <a:avLst/>
          </a:prstGeom>
        </p:spPr>
      </p:pic>
      <p:pic>
        <p:nvPicPr>
          <p:cNvPr id="47" name="Grafik 46" descr="Marke folgen mit einfarbiger Füllung">
            <a:extLst>
              <a:ext uri="{FF2B5EF4-FFF2-40B4-BE49-F238E27FC236}">
                <a16:creationId xmlns:a16="http://schemas.microsoft.com/office/drawing/2014/main" id="{958AF71D-D737-75BA-2435-0E3AA60CD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425" y="5851587"/>
            <a:ext cx="359636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040ACF4-557A-D9C4-F4F6-0A452E344FD2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L-Form 2">
            <a:extLst>
              <a:ext uri="{FF2B5EF4-FFF2-40B4-BE49-F238E27FC236}">
                <a16:creationId xmlns:a16="http://schemas.microsoft.com/office/drawing/2014/main" id="{BDAD7313-85CC-8F7E-8DAF-F889CCC274C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3850" y="1833351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1181771" y="2647780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0490" y="4808492"/>
            <a:ext cx="771520" cy="77152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4853270" y="2666413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383850" y="3287712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1181770" y="4103056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7165" y="1795736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572" y="4833165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114922" y="3268035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853270" y="4121127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1181771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CARE - 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4888163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Kontrafaktische Erklärungen</a:t>
            </a:r>
          </a:p>
        </p:txBody>
      </p:sp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0242" y="4793993"/>
            <a:ext cx="704801" cy="70480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65EE19-2218-CEA0-5EC7-B6960515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732347"/>
            <a:ext cx="7359900" cy="704800"/>
          </a:xfrm>
        </p:spPr>
        <p:txBody>
          <a:bodyPr/>
          <a:lstStyle/>
          <a:p>
            <a:r>
              <a:rPr lang="de-DE" dirty="0"/>
              <a:t>Vorgehen CARE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187B8DF-25C4-2B3E-51FA-B63063F28F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029" y="838008"/>
            <a:ext cx="481721" cy="4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8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86645CF9-5138-D9F9-3F1A-60BF09932330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7043D3C5-82DA-60C0-8E70-6E34914C661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verstehen</a:t>
            </a:r>
          </a:p>
        </p:txBody>
      </p:sp>
      <p:pic>
        <p:nvPicPr>
          <p:cNvPr id="6" name="Grafik 5" descr="Ein Bild, das Text, Screenshot, Display enthält.&#10;&#10;Automatisch generierte Beschreibung">
            <a:extLst>
              <a:ext uri="{FF2B5EF4-FFF2-40B4-BE49-F238E27FC236}">
                <a16:creationId xmlns:a16="http://schemas.microsoft.com/office/drawing/2014/main" id="{E11D3E65-E9AE-7669-2EA3-4A83DBDBC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619" y="3949142"/>
            <a:ext cx="1288420" cy="966315"/>
          </a:xfrm>
          <a:prstGeom prst="rect">
            <a:avLst/>
          </a:prstGeom>
        </p:spPr>
      </p:pic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8C0E778B-0B54-3E29-A770-60A018BC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78" y="2696338"/>
            <a:ext cx="1288420" cy="966315"/>
          </a:xfrm>
          <a:prstGeom prst="rect">
            <a:avLst/>
          </a:prstGeom>
        </p:spPr>
      </p:pic>
      <p:pic>
        <p:nvPicPr>
          <p:cNvPr id="10" name="Grafik 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5D2AAC25-BE2E-F1C9-E8DB-5A116700E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372" y="2696338"/>
            <a:ext cx="1288420" cy="966315"/>
          </a:xfrm>
          <a:prstGeom prst="rect">
            <a:avLst/>
          </a:prstGeom>
        </p:spPr>
      </p:pic>
      <p:pic>
        <p:nvPicPr>
          <p:cNvPr id="14" name="Grafik 13" descr="Ein Bild, das Diagramm, Reihe, Text, Screenshot enthält.&#10;&#10;Automatisch generierte Beschreibung">
            <a:extLst>
              <a:ext uri="{FF2B5EF4-FFF2-40B4-BE49-F238E27FC236}">
                <a16:creationId xmlns:a16="http://schemas.microsoft.com/office/drawing/2014/main" id="{DC28D7B1-1C5F-FC74-ACC4-4993101E6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125" y="3949142"/>
            <a:ext cx="1288420" cy="966315"/>
          </a:xfrm>
          <a:prstGeom prst="rect">
            <a:avLst/>
          </a:prstGeom>
        </p:spPr>
      </p:pic>
      <p:pic>
        <p:nvPicPr>
          <p:cNvPr id="16" name="Grafik 15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C6D6688C-35E4-3ECF-49D3-0F5318FEF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124" y="1571228"/>
            <a:ext cx="1288420" cy="966315"/>
          </a:xfrm>
          <a:prstGeom prst="rect">
            <a:avLst/>
          </a:prstGeom>
        </p:spPr>
      </p:pic>
      <p:pic>
        <p:nvPicPr>
          <p:cNvPr id="18" name="Grafik 17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F9A35AD4-1EA8-043C-9E10-42F742C990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4617" y="5043458"/>
            <a:ext cx="1288420" cy="966315"/>
          </a:xfrm>
          <a:prstGeom prst="rect">
            <a:avLst/>
          </a:prstGeom>
        </p:spPr>
      </p:pic>
      <p:pic>
        <p:nvPicPr>
          <p:cNvPr id="20" name="Grafik 1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B5CFB77B-567C-B6F1-2E86-185CF24A84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878" y="3949142"/>
            <a:ext cx="1288420" cy="966315"/>
          </a:xfrm>
          <a:prstGeom prst="rect">
            <a:avLst/>
          </a:prstGeom>
        </p:spPr>
      </p:pic>
      <p:pic>
        <p:nvPicPr>
          <p:cNvPr id="22" name="Grafik 21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2F683157-F563-53F1-E0FB-9EB1455EA0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878" y="5043458"/>
            <a:ext cx="1288420" cy="966315"/>
          </a:xfrm>
          <a:prstGeom prst="rect">
            <a:avLst/>
          </a:prstGeom>
        </p:spPr>
      </p:pic>
      <p:pic>
        <p:nvPicPr>
          <p:cNvPr id="24" name="Grafik 23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3DC75B8F-87F3-8ED9-91C1-9263A21916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5371" y="1571228"/>
            <a:ext cx="1288420" cy="96631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90B5625-9BE7-E941-F245-24B252CAF0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5372" y="3949142"/>
            <a:ext cx="1288420" cy="966315"/>
          </a:xfrm>
          <a:prstGeom prst="rect">
            <a:avLst/>
          </a:prstGeom>
        </p:spPr>
      </p:pic>
      <p:pic>
        <p:nvPicPr>
          <p:cNvPr id="28" name="Grafik 27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D8A2242F-1E2A-F74E-02C2-ACBDC1AF30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6124" y="5043458"/>
            <a:ext cx="1288420" cy="966315"/>
          </a:xfrm>
          <a:prstGeom prst="rect">
            <a:avLst/>
          </a:prstGeom>
        </p:spPr>
      </p:pic>
      <p:pic>
        <p:nvPicPr>
          <p:cNvPr id="32" name="Grafik 31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D9912368-3C5A-BF59-5C96-FC41E8727F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95371" y="5043458"/>
            <a:ext cx="1288420" cy="966315"/>
          </a:xfrm>
          <a:prstGeom prst="rect">
            <a:avLst/>
          </a:prstGeom>
        </p:spPr>
      </p:pic>
      <p:pic>
        <p:nvPicPr>
          <p:cNvPr id="34" name="Grafik 33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3D1FA3EF-D8F8-7E71-54AB-66D92E8D43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04619" y="2696338"/>
            <a:ext cx="1288420" cy="966315"/>
          </a:xfrm>
          <a:prstGeom prst="rect">
            <a:avLst/>
          </a:prstGeom>
        </p:spPr>
      </p:pic>
      <p:pic>
        <p:nvPicPr>
          <p:cNvPr id="35" name="Grafik 34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469D932D-ACDE-D33E-2E38-76FBED26C59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6878" y="1571228"/>
            <a:ext cx="1288420" cy="966315"/>
          </a:xfrm>
          <a:prstGeom prst="rect">
            <a:avLst/>
          </a:prstGeom>
        </p:spPr>
      </p:pic>
      <p:pic>
        <p:nvPicPr>
          <p:cNvPr id="36" name="Grafik 3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B30E117-ACEC-70FF-15A1-4668D7F2D3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4618" y="1571228"/>
            <a:ext cx="1288420" cy="966315"/>
          </a:xfrm>
          <a:prstGeom prst="rect">
            <a:avLst/>
          </a:prstGeom>
        </p:spPr>
      </p:pic>
      <p:pic>
        <p:nvPicPr>
          <p:cNvPr id="43" name="Grafik 42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95AE6381-DF63-F86C-FF31-256F7E37D5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13864" y="5044621"/>
            <a:ext cx="1219200" cy="914400"/>
          </a:xfrm>
          <a:prstGeom prst="rect">
            <a:avLst/>
          </a:prstGeom>
        </p:spPr>
      </p:pic>
      <p:pic>
        <p:nvPicPr>
          <p:cNvPr id="45" name="Grafik 44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609310F9-9833-5E08-D68A-02A8B8A3B12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13864" y="1572391"/>
            <a:ext cx="1219200" cy="914400"/>
          </a:xfrm>
          <a:prstGeom prst="rect">
            <a:avLst/>
          </a:prstGeom>
        </p:spPr>
      </p:pic>
      <p:pic>
        <p:nvPicPr>
          <p:cNvPr id="47" name="Grafik 46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0AE4FF55-7427-6F29-E496-7022468CF35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13864" y="3950305"/>
            <a:ext cx="1219200" cy="914400"/>
          </a:xfrm>
          <a:prstGeom prst="rect">
            <a:avLst/>
          </a:prstGeom>
        </p:spPr>
      </p:pic>
      <p:pic>
        <p:nvPicPr>
          <p:cNvPr id="51" name="Grafik 50" descr="Ein Bild, das Text, Screenshot, parallel, Reihe enthält.&#10;&#10;Automatisch generierte Beschreibung">
            <a:extLst>
              <a:ext uri="{FF2B5EF4-FFF2-40B4-BE49-F238E27FC236}">
                <a16:creationId xmlns:a16="http://schemas.microsoft.com/office/drawing/2014/main" id="{E5813735-694F-4B44-ACFF-BD0098312B8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13864" y="2697501"/>
            <a:ext cx="1219200" cy="9144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375289C-2F0E-E3E2-7A86-66B25A2455C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50E6066-9FA3-529C-BD81-779262F0139F}"/>
              </a:ext>
            </a:extLst>
          </p:cNvPr>
          <p:cNvSpPr txBox="1"/>
          <p:nvPr/>
        </p:nvSpPr>
        <p:spPr>
          <a:xfrm>
            <a:off x="-2115040" y="865995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79A511-2362-88C8-797F-AD81D6E8E9F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86125" y="2696338"/>
            <a:ext cx="1288420" cy="96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45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1132C18-076D-153F-D5AD-BE51E3E65328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L-Form 5">
            <a:extLst>
              <a:ext uri="{FF2B5EF4-FFF2-40B4-BE49-F238E27FC236}">
                <a16:creationId xmlns:a16="http://schemas.microsoft.com/office/drawing/2014/main" id="{7D4A974B-A191-0445-0820-B4B409D2205C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verstehen</a:t>
            </a:r>
          </a:p>
        </p:txBody>
      </p:sp>
      <p:pic>
        <p:nvPicPr>
          <p:cNvPr id="31" name="Grafik 30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2EA6123F-A0F2-B22E-3B08-8C02DCC4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72" y="1525644"/>
            <a:ext cx="3048000" cy="2286000"/>
          </a:xfrm>
          <a:prstGeom prst="rect">
            <a:avLst/>
          </a:prstGeom>
        </p:spPr>
      </p:pic>
      <p:pic>
        <p:nvPicPr>
          <p:cNvPr id="37" name="Grafik 3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82732282-A7FC-4714-07DA-9A20DE400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742" y="1525644"/>
            <a:ext cx="3048000" cy="2286000"/>
          </a:xfrm>
          <a:prstGeom prst="rect">
            <a:avLst/>
          </a:prstGeom>
        </p:spPr>
      </p:pic>
      <p:pic>
        <p:nvPicPr>
          <p:cNvPr id="40" name="Grafik 39" descr="Ein Bild, das Text, Screenshot, parallel, Reihe enthält.&#10;&#10;Automatisch generierte Beschreibung">
            <a:extLst>
              <a:ext uri="{FF2B5EF4-FFF2-40B4-BE49-F238E27FC236}">
                <a16:creationId xmlns:a16="http://schemas.microsoft.com/office/drawing/2014/main" id="{3FB27205-F689-BE8F-E604-6C42B79AA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72" y="3977578"/>
            <a:ext cx="3048000" cy="2286000"/>
          </a:xfrm>
          <a:prstGeom prst="rect">
            <a:avLst/>
          </a:prstGeom>
        </p:spPr>
      </p:pic>
      <p:pic>
        <p:nvPicPr>
          <p:cNvPr id="43" name="Grafik 42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10BF137-354B-1FA7-F5E0-A681ED3FA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742" y="3977578"/>
            <a:ext cx="3048000" cy="2286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B6408EB-6A23-1EDB-A8AF-5C02D8B91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D5201B6-9674-2A28-8FC9-FEE3DDFB154D}"/>
              </a:ext>
            </a:extLst>
          </p:cNvPr>
          <p:cNvSpPr txBox="1"/>
          <p:nvPr/>
        </p:nvSpPr>
        <p:spPr>
          <a:xfrm>
            <a:off x="-2382778" y="865995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30439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FE9AC94-EFC6-8F39-B6F3-5543E9E2135C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L-Form 6">
            <a:extLst>
              <a:ext uri="{FF2B5EF4-FFF2-40B4-BE49-F238E27FC236}">
                <a16:creationId xmlns:a16="http://schemas.microsoft.com/office/drawing/2014/main" id="{E4A02FA0-C9F1-B9F9-10D6-1578117B3B31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84CBF7D-6DAD-639D-427A-DD5F0F3D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230" y="1977278"/>
            <a:ext cx="6234452" cy="145172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55B195B-C2D7-351C-EA50-0EB671683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A63595D-872F-BC50-0828-DB54D6FAC4AE}"/>
              </a:ext>
            </a:extLst>
          </p:cNvPr>
          <p:cNvSpPr txBox="1"/>
          <p:nvPr/>
        </p:nvSpPr>
        <p:spPr>
          <a:xfrm>
            <a:off x="-1938059" y="865995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  <p:sp>
        <p:nvSpPr>
          <p:cNvPr id="8" name="Multiplikationszeichen 30">
            <a:extLst>
              <a:ext uri="{FF2B5EF4-FFF2-40B4-BE49-F238E27FC236}">
                <a16:creationId xmlns:a16="http://schemas.microsoft.com/office/drawing/2014/main" id="{CAFA0CB1-6135-68CF-C97F-AB61A54DF200}"/>
              </a:ext>
            </a:extLst>
          </p:cNvPr>
          <p:cNvSpPr/>
          <p:nvPr/>
        </p:nvSpPr>
        <p:spPr>
          <a:xfrm>
            <a:off x="4088070" y="1977220"/>
            <a:ext cx="1753755" cy="1660933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Multiplikationszeichen 30">
            <a:extLst>
              <a:ext uri="{FF2B5EF4-FFF2-40B4-BE49-F238E27FC236}">
                <a16:creationId xmlns:a16="http://schemas.microsoft.com/office/drawing/2014/main" id="{86E6871C-76C5-4475-B075-3B9420FAC0F0}"/>
              </a:ext>
            </a:extLst>
          </p:cNvPr>
          <p:cNvSpPr/>
          <p:nvPr/>
        </p:nvSpPr>
        <p:spPr>
          <a:xfrm>
            <a:off x="7692773" y="2458374"/>
            <a:ext cx="770327" cy="729555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298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FA650003-1253-623E-9A81-1C6F482C9A8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L-Form 7">
            <a:extLst>
              <a:ext uri="{FF2B5EF4-FFF2-40B4-BE49-F238E27FC236}">
                <a16:creationId xmlns:a16="http://schemas.microsoft.com/office/drawing/2014/main" id="{AF3A78FB-BA9E-406D-CED8-E33B8ED20C2A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B5EE0168-D421-DB4F-32A3-A3A2D8760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345" y="1977278"/>
            <a:ext cx="3993226" cy="3856054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3028888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Multiplikationszeichen 35">
            <a:extLst>
              <a:ext uri="{FF2B5EF4-FFF2-40B4-BE49-F238E27FC236}">
                <a16:creationId xmlns:a16="http://schemas.microsoft.com/office/drawing/2014/main" id="{31DA5640-B958-9EEE-A12C-D4DD589FB733}"/>
              </a:ext>
            </a:extLst>
          </p:cNvPr>
          <p:cNvSpPr/>
          <p:nvPr/>
        </p:nvSpPr>
        <p:spPr>
          <a:xfrm>
            <a:off x="3942923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Multiplikationszeichen 36">
            <a:extLst>
              <a:ext uri="{FF2B5EF4-FFF2-40B4-BE49-F238E27FC236}">
                <a16:creationId xmlns:a16="http://schemas.microsoft.com/office/drawing/2014/main" id="{5038A9DF-9813-3326-2E25-3FE102469EF5}"/>
              </a:ext>
            </a:extLst>
          </p:cNvPr>
          <p:cNvSpPr/>
          <p:nvPr/>
        </p:nvSpPr>
        <p:spPr>
          <a:xfrm>
            <a:off x="4700438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Multiplikationszeichen 37">
            <a:extLst>
              <a:ext uri="{FF2B5EF4-FFF2-40B4-BE49-F238E27FC236}">
                <a16:creationId xmlns:a16="http://schemas.microsoft.com/office/drawing/2014/main" id="{AC54C1FC-25EB-B188-D4FD-138CAEAE4557}"/>
              </a:ext>
            </a:extLst>
          </p:cNvPr>
          <p:cNvSpPr/>
          <p:nvPr/>
        </p:nvSpPr>
        <p:spPr>
          <a:xfrm>
            <a:off x="6239531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89675F-57EC-9143-269D-3314BE493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4F5785E-B15B-2DE5-45DF-52FC8DC3254F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  <p:sp>
        <p:nvSpPr>
          <p:cNvPr id="9" name="Textfeld 2">
            <a:extLst>
              <a:ext uri="{FF2B5EF4-FFF2-40B4-BE49-F238E27FC236}">
                <a16:creationId xmlns:a16="http://schemas.microsoft.com/office/drawing/2014/main" id="{D0F4733E-E733-6D85-1F76-7AD0242743C5}"/>
              </a:ext>
            </a:extLst>
          </p:cNvPr>
          <p:cNvSpPr txBox="1"/>
          <p:nvPr/>
        </p:nvSpPr>
        <p:spPr>
          <a:xfrm>
            <a:off x="-2587701" y="1636638"/>
            <a:ext cx="1939513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3"/>
                </a:solidFill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329404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37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FA650003-1253-623E-9A81-1C6F482C9A8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L-Form 7">
            <a:extLst>
              <a:ext uri="{FF2B5EF4-FFF2-40B4-BE49-F238E27FC236}">
                <a16:creationId xmlns:a16="http://schemas.microsoft.com/office/drawing/2014/main" id="{AF3A78FB-BA9E-406D-CED8-E33B8ED20C2A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B5EE0168-D421-DB4F-32A3-A3A2D8760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352"/>
          <a:stretch/>
        </p:blipFill>
        <p:spPr>
          <a:xfrm>
            <a:off x="2345369" y="2521782"/>
            <a:ext cx="6048219" cy="2198807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2382563" y="2219757"/>
            <a:ext cx="1108884" cy="1050193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89675F-57EC-9143-269D-3314BE493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4F5785E-B15B-2DE5-45DF-52FC8DC3254F}"/>
              </a:ext>
            </a:extLst>
          </p:cNvPr>
          <p:cNvSpPr txBox="1"/>
          <p:nvPr/>
        </p:nvSpPr>
        <p:spPr>
          <a:xfrm>
            <a:off x="-2382778" y="894948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  <p:sp>
        <p:nvSpPr>
          <p:cNvPr id="9" name="Multiplikationszeichen 30">
            <a:extLst>
              <a:ext uri="{FF2B5EF4-FFF2-40B4-BE49-F238E27FC236}">
                <a16:creationId xmlns:a16="http://schemas.microsoft.com/office/drawing/2014/main" id="{FF6C2B3D-B697-9A7A-0D4A-B506E214851C}"/>
              </a:ext>
            </a:extLst>
          </p:cNvPr>
          <p:cNvSpPr/>
          <p:nvPr/>
        </p:nvSpPr>
        <p:spPr>
          <a:xfrm>
            <a:off x="4794456" y="2219757"/>
            <a:ext cx="1108884" cy="1050193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Multiplikationszeichen 30">
            <a:extLst>
              <a:ext uri="{FF2B5EF4-FFF2-40B4-BE49-F238E27FC236}">
                <a16:creationId xmlns:a16="http://schemas.microsoft.com/office/drawing/2014/main" id="{FB16E907-6C3F-70D1-40C1-56876349F2FD}"/>
              </a:ext>
            </a:extLst>
          </p:cNvPr>
          <p:cNvSpPr/>
          <p:nvPr/>
        </p:nvSpPr>
        <p:spPr>
          <a:xfrm>
            <a:off x="3611998" y="2219757"/>
            <a:ext cx="1108884" cy="1050193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Multiplikationszeichen 30">
            <a:extLst>
              <a:ext uri="{FF2B5EF4-FFF2-40B4-BE49-F238E27FC236}">
                <a16:creationId xmlns:a16="http://schemas.microsoft.com/office/drawing/2014/main" id="{D1E6E79F-2F1D-E463-CAA6-F69952904C4C}"/>
              </a:ext>
            </a:extLst>
          </p:cNvPr>
          <p:cNvSpPr/>
          <p:nvPr/>
        </p:nvSpPr>
        <p:spPr>
          <a:xfrm>
            <a:off x="7231393" y="2215562"/>
            <a:ext cx="1108884" cy="1050193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542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2844416" y="-1896033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1827807" y="-2478250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 flipH="1">
            <a:off x="2120394" y="-466369"/>
            <a:ext cx="6070838" cy="77907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15E30890-526F-3544-2DA5-B8DF5B6A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8" y="0"/>
            <a:ext cx="2613887" cy="1371719"/>
          </a:xfrm>
          <a:prstGeom prst="rect">
            <a:avLst/>
          </a:prstGeom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8243ABDB-773C-074F-FB22-E172D61B1F39}"/>
              </a:ext>
            </a:extLst>
          </p:cNvPr>
          <p:cNvSpPr txBox="1"/>
          <p:nvPr/>
        </p:nvSpPr>
        <p:spPr>
          <a:xfrm>
            <a:off x="365760" y="1578311"/>
            <a:ext cx="7237080" cy="4733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6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</a:pPr>
            <a:r>
              <a:rPr lang="en" sz="2400" kern="0" dirty="0">
                <a:solidFill>
                  <a:schemeClr val="tx1"/>
                </a:solidFill>
                <a:latin typeface="+mj-lt"/>
              </a:rPr>
              <a:t>Inhalt</a:t>
            </a:r>
            <a:endParaRPr lang="de-DE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Einführung</a:t>
            </a: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Analyse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Ergebnisse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Fazit</a:t>
            </a:r>
            <a:endParaRPr lang="de-AT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>
              <a:lnSpc>
                <a:spcPct val="150000"/>
              </a:lnSpc>
              <a:spcBef>
                <a:spcPts val="1599"/>
              </a:spcBef>
            </a:pP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BBA890-C023-ED3E-8DF9-B090A9F6EF60}"/>
              </a:ext>
            </a:extLst>
          </p:cNvPr>
          <p:cNvSpPr txBox="1"/>
          <p:nvPr/>
        </p:nvSpPr>
        <p:spPr>
          <a:xfrm>
            <a:off x="-5909439" y="-1830485"/>
            <a:ext cx="2698580" cy="147732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Fancy klingende Gliederung –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r>
              <a:rPr lang="de-DE" dirty="0">
                <a:solidFill>
                  <a:schemeClr val="accent3"/>
                </a:solidFill>
              </a:rPr>
              <a:t>Theorie überhaupt notwendig?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A4732FD-065B-8C13-096F-790952A2BA31}"/>
              </a:ext>
            </a:extLst>
          </p:cNvPr>
          <p:cNvSpPr txBox="1"/>
          <p:nvPr/>
        </p:nvSpPr>
        <p:spPr>
          <a:xfrm>
            <a:off x="-2539835" y="0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693439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2B88B976-4D55-44F7-66AB-9EF9CF557719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L-Form 8">
            <a:extLst>
              <a:ext uri="{FF2B5EF4-FFF2-40B4-BE49-F238E27FC236}">
                <a16:creationId xmlns:a16="http://schemas.microsoft.com/office/drawing/2014/main" id="{B9E9A2FE-71E5-7699-AE8F-7A1ACA3F677B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01A8BB-DCBF-852F-4184-39722DD4DF47}"/>
              </a:ext>
            </a:extLst>
          </p:cNvPr>
          <p:cNvGrpSpPr/>
          <p:nvPr/>
        </p:nvGrpSpPr>
        <p:grpSpPr>
          <a:xfrm>
            <a:off x="2345369" y="2005687"/>
            <a:ext cx="6506977" cy="3057997"/>
            <a:chOff x="2525073" y="2005687"/>
            <a:chExt cx="6506977" cy="3057997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F52381C4-61DE-7C0C-257E-84FCD36E82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999"/>
            <a:stretch/>
          </p:blipFill>
          <p:spPr>
            <a:xfrm>
              <a:off x="8099176" y="2005687"/>
              <a:ext cx="932874" cy="3057997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0A290A15-9533-7CAB-16FA-5A877EF05D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5306"/>
            <a:stretch/>
          </p:blipFill>
          <p:spPr>
            <a:xfrm>
              <a:off x="2525073" y="2005687"/>
              <a:ext cx="5211087" cy="3057997"/>
            </a:xfrm>
            <a:prstGeom prst="rect">
              <a:avLst/>
            </a:prstGeom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1C57CA90-FA89-B687-881A-B2CD270C7B3C}"/>
                </a:ext>
              </a:extLst>
            </p:cNvPr>
            <p:cNvSpPr txBox="1"/>
            <p:nvPr/>
          </p:nvSpPr>
          <p:spPr>
            <a:xfrm>
              <a:off x="7696653" y="3180981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94E9E804-83FB-E6F1-64C9-6B01EC3BE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9A785EE-FD1A-11CF-FCB2-C08EB2CF5926}"/>
              </a:ext>
            </a:extLst>
          </p:cNvPr>
          <p:cNvSpPr txBox="1"/>
          <p:nvPr/>
        </p:nvSpPr>
        <p:spPr>
          <a:xfrm>
            <a:off x="-2076197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  <p:sp>
        <p:nvSpPr>
          <p:cNvPr id="10" name="Multiplikationszeichen 30">
            <a:extLst>
              <a:ext uri="{FF2B5EF4-FFF2-40B4-BE49-F238E27FC236}">
                <a16:creationId xmlns:a16="http://schemas.microsoft.com/office/drawing/2014/main" id="{9FD498DE-08EC-65FF-1A47-3B488536B1B5}"/>
              </a:ext>
            </a:extLst>
          </p:cNvPr>
          <p:cNvSpPr/>
          <p:nvPr/>
        </p:nvSpPr>
        <p:spPr>
          <a:xfrm>
            <a:off x="2114853" y="1666920"/>
            <a:ext cx="3977295" cy="3766786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feld 2">
            <a:extLst>
              <a:ext uri="{FF2B5EF4-FFF2-40B4-BE49-F238E27FC236}">
                <a16:creationId xmlns:a16="http://schemas.microsoft.com/office/drawing/2014/main" id="{92F5C42A-4682-7215-64EC-01FDA7573984}"/>
              </a:ext>
            </a:extLst>
          </p:cNvPr>
          <p:cNvSpPr txBox="1"/>
          <p:nvPr/>
        </p:nvSpPr>
        <p:spPr>
          <a:xfrm>
            <a:off x="5755475" y="1844735"/>
            <a:ext cx="3255359" cy="34163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9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32DD6EB8-A8E7-0333-8A66-4A2D3A681BCE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L-Form 10">
            <a:extLst>
              <a:ext uri="{FF2B5EF4-FFF2-40B4-BE49-F238E27FC236}">
                <a16:creationId xmlns:a16="http://schemas.microsoft.com/office/drawing/2014/main" id="{5358C3D6-2D03-9DCB-296D-57339DD8CB12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6893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57CA90-FA89-B687-881A-B2CD270C7B3C}"/>
              </a:ext>
            </a:extLst>
          </p:cNvPr>
          <p:cNvSpPr txBox="1"/>
          <p:nvPr/>
        </p:nvSpPr>
        <p:spPr>
          <a:xfrm>
            <a:off x="6918844" y="2460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9BC0EFE-B074-AB5E-5858-4E565CFAE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9" r="28230"/>
          <a:stretch/>
        </p:blipFill>
        <p:spPr>
          <a:xfrm>
            <a:off x="2457665" y="2052734"/>
            <a:ext cx="4343772" cy="13172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5EAE76C-87B1-2016-4CDB-705BF4D48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68" t="2830" b="45548"/>
          <a:stretch/>
        </p:blipFill>
        <p:spPr>
          <a:xfrm>
            <a:off x="7672765" y="2052734"/>
            <a:ext cx="835037" cy="1376266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49BA3CC-4AB9-E2ED-2A77-91F17745CDE3}"/>
              </a:ext>
            </a:extLst>
          </p:cNvPr>
          <p:cNvCxnSpPr/>
          <p:nvPr/>
        </p:nvCxnSpPr>
        <p:spPr>
          <a:xfrm>
            <a:off x="7408506" y="2052734"/>
            <a:ext cx="0" cy="13172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5EDA2783-7AFB-DDA3-4F84-8085A74CC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7E2D90C-3A04-C30E-C958-434CF653D40D}"/>
              </a:ext>
            </a:extLst>
          </p:cNvPr>
          <p:cNvSpPr txBox="1"/>
          <p:nvPr/>
        </p:nvSpPr>
        <p:spPr>
          <a:xfrm>
            <a:off x="-2200976" y="894948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293015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9A708A2B-7EDF-CB20-6405-845D67E5D407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L-Form 16">
            <a:extLst>
              <a:ext uri="{FF2B5EF4-FFF2-40B4-BE49-F238E27FC236}">
                <a16:creationId xmlns:a16="http://schemas.microsoft.com/office/drawing/2014/main" id="{3B577203-71E9-8E36-6659-311A611D770A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68934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468934" y="4629319"/>
            <a:ext cx="1645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AC25811-2FD3-F3A6-FE9F-E4D826C2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73" y="1977278"/>
            <a:ext cx="5311600" cy="3101609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94F9B69-849D-8AFA-8F1B-09C5EF49F850}"/>
              </a:ext>
            </a:extLst>
          </p:cNvPr>
          <p:cNvSpPr/>
          <p:nvPr/>
        </p:nvSpPr>
        <p:spPr>
          <a:xfrm>
            <a:off x="2578673" y="1974832"/>
            <a:ext cx="1141990" cy="157472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8E1CD"/>
              </a:solidFill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A9E06F5-2060-8692-8E29-59BC2D7A48C5}"/>
              </a:ext>
            </a:extLst>
          </p:cNvPr>
          <p:cNvSpPr/>
          <p:nvPr/>
        </p:nvSpPr>
        <p:spPr>
          <a:xfrm>
            <a:off x="7130302" y="1977278"/>
            <a:ext cx="759972" cy="1550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A272CD7-01CE-2F4C-F7AF-9C629B73ED06}"/>
              </a:ext>
            </a:extLst>
          </p:cNvPr>
          <p:cNvSpPr/>
          <p:nvPr/>
        </p:nvSpPr>
        <p:spPr>
          <a:xfrm>
            <a:off x="4871982" y="1974832"/>
            <a:ext cx="1062376" cy="1550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9565BCDA-0CE5-22AD-D4A4-86A2669A73BA}"/>
              </a:ext>
            </a:extLst>
          </p:cNvPr>
          <p:cNvSpPr/>
          <p:nvPr/>
        </p:nvSpPr>
        <p:spPr>
          <a:xfrm>
            <a:off x="5960048" y="1977278"/>
            <a:ext cx="1143016" cy="1550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BA4BB39-747C-2130-AB84-7CD2C382F8ED}"/>
              </a:ext>
            </a:extLst>
          </p:cNvPr>
          <p:cNvSpPr/>
          <p:nvPr/>
        </p:nvSpPr>
        <p:spPr>
          <a:xfrm>
            <a:off x="3748927" y="1977278"/>
            <a:ext cx="1094791" cy="1550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221AE79-0419-4BDB-39E7-77761700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6D167B2-7A79-C77F-FB14-2B597879C663}"/>
              </a:ext>
            </a:extLst>
          </p:cNvPr>
          <p:cNvSpPr txBox="1"/>
          <p:nvPr/>
        </p:nvSpPr>
        <p:spPr>
          <a:xfrm>
            <a:off x="-2200976" y="921581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36364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1888EC65-BD06-D0B9-EBAF-EB8729E19683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47A7E55-3139-ABC1-1FF7-B9156CBE2E5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8421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8421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84213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484213" y="4629319"/>
            <a:ext cx="1645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7A59E4-6203-07C3-CE8F-1AC9B5AF7914}"/>
              </a:ext>
            </a:extLst>
          </p:cNvPr>
          <p:cNvSpPr txBox="1"/>
          <p:nvPr/>
        </p:nvSpPr>
        <p:spPr>
          <a:xfrm>
            <a:off x="468933" y="5475322"/>
            <a:ext cx="164592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Skalierung der stetigen Attribute und </a:t>
            </a:r>
            <a:r>
              <a:rPr lang="de-DE" sz="1200" dirty="0">
                <a:solidFill>
                  <a:srgbClr val="374151"/>
                </a:solidFill>
                <a:latin typeface="+mj-lt"/>
              </a:rPr>
              <a:t>K</a:t>
            </a:r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odierung der diskreten Attribute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484FA4C-103B-DC81-D091-7AD63B66810B}"/>
              </a:ext>
            </a:extLst>
          </p:cNvPr>
          <p:cNvSpPr/>
          <p:nvPr/>
        </p:nvSpPr>
        <p:spPr>
          <a:xfrm>
            <a:off x="6814778" y="3162228"/>
            <a:ext cx="1229888" cy="70398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stetig 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5E61A70A-AF8C-A4FF-E2AC-7F93A1F6072B}"/>
              </a:ext>
            </a:extLst>
          </p:cNvPr>
          <p:cNvSpPr/>
          <p:nvPr/>
        </p:nvSpPr>
        <p:spPr>
          <a:xfrm>
            <a:off x="3479549" y="3165667"/>
            <a:ext cx="938468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diskret 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4AFE398E-CC21-E4F3-70CB-592E5E17A452}"/>
              </a:ext>
            </a:extLst>
          </p:cNvPr>
          <p:cNvSpPr/>
          <p:nvPr/>
        </p:nvSpPr>
        <p:spPr>
          <a:xfrm>
            <a:off x="4017029" y="1977278"/>
            <a:ext cx="1340199" cy="70051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Attribute 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3547F396-62C4-D65A-6A4F-4E2DDA7F1A65}"/>
              </a:ext>
            </a:extLst>
          </p:cNvPr>
          <p:cNvSpPr/>
          <p:nvPr/>
        </p:nvSpPr>
        <p:spPr>
          <a:xfrm>
            <a:off x="2630632" y="4409661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Ordinal 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6845A966-E700-6499-A154-D80D891EE3A6}"/>
              </a:ext>
            </a:extLst>
          </p:cNvPr>
          <p:cNvSpPr/>
          <p:nvPr/>
        </p:nvSpPr>
        <p:spPr>
          <a:xfrm>
            <a:off x="3874705" y="4409661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Nominal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9E7583B-DCEB-D0D3-25FB-089EDF82550B}"/>
              </a:ext>
            </a:extLst>
          </p:cNvPr>
          <p:cNvSpPr/>
          <p:nvPr/>
        </p:nvSpPr>
        <p:spPr>
          <a:xfrm>
            <a:off x="5118780" y="4409661"/>
            <a:ext cx="110640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Ziel-variable 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773C323-0F40-D3B1-18B1-536A52C1FD08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 flipH="1">
            <a:off x="3948783" y="2677793"/>
            <a:ext cx="738346" cy="487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403E9792-E586-2B9F-EBE0-6EEA936C15F8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 flipH="1">
            <a:off x="3172309" y="3866182"/>
            <a:ext cx="776474" cy="543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DB94D3D-6471-6572-834D-ACAC3EC45E6F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>
            <a:off x="3948783" y="3866183"/>
            <a:ext cx="467600" cy="543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0BBAC-5C9B-95BF-4DEA-7F917C209506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3948783" y="3866183"/>
            <a:ext cx="1723199" cy="543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0256328-AE14-2F7A-B1D0-C1A8964A1CF0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>
            <a:off x="4687129" y="2677793"/>
            <a:ext cx="2742594" cy="48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352983D6-4A2B-C6E0-DDB4-65D67FD21D9A}"/>
              </a:ext>
            </a:extLst>
          </p:cNvPr>
          <p:cNvSpPr/>
          <p:nvPr/>
        </p:nvSpPr>
        <p:spPr>
          <a:xfrm>
            <a:off x="2630632" y="5456639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Ordinal </a:t>
            </a:r>
          </a:p>
          <a:p>
            <a:pPr algn="ctr"/>
            <a:r>
              <a:rPr lang="de-DE" sz="1600" dirty="0">
                <a:solidFill>
                  <a:schemeClr val="accent1"/>
                </a:solidFill>
              </a:rPr>
              <a:t>Encoder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CC0DF348-1F78-3AF0-29FA-C8DF38A81A80}"/>
              </a:ext>
            </a:extLst>
          </p:cNvPr>
          <p:cNvSpPr/>
          <p:nvPr/>
        </p:nvSpPr>
        <p:spPr>
          <a:xfrm>
            <a:off x="3874705" y="5453750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accent1"/>
                </a:solidFill>
              </a:rPr>
              <a:t>One</a:t>
            </a:r>
            <a:r>
              <a:rPr lang="de-DE" sz="1600" dirty="0">
                <a:solidFill>
                  <a:schemeClr val="accent1"/>
                </a:solidFill>
              </a:rPr>
              <a:t>-Hot</a:t>
            </a:r>
          </a:p>
          <a:p>
            <a:pPr algn="ctr"/>
            <a:r>
              <a:rPr lang="de-DE" sz="1600" dirty="0">
                <a:solidFill>
                  <a:schemeClr val="accent1"/>
                </a:solidFill>
              </a:rPr>
              <a:t>Encoder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EC055A06-CB27-623E-18E6-90FB20A316E3}"/>
              </a:ext>
            </a:extLst>
          </p:cNvPr>
          <p:cNvSpPr/>
          <p:nvPr/>
        </p:nvSpPr>
        <p:spPr>
          <a:xfrm>
            <a:off x="5130500" y="5453073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Label Encoder</a:t>
            </a: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3E8853E6-58BC-D472-9C38-42B40B59E58B}"/>
              </a:ext>
            </a:extLst>
          </p:cNvPr>
          <p:cNvSpPr/>
          <p:nvPr/>
        </p:nvSpPr>
        <p:spPr>
          <a:xfrm>
            <a:off x="6811588" y="5492467"/>
            <a:ext cx="1272539" cy="7005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Standard-skalierung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C3109353-7924-9442-5995-67B77F00A49A}"/>
              </a:ext>
            </a:extLst>
          </p:cNvPr>
          <p:cNvCxnSpPr>
            <a:cxnSpLocks/>
            <a:stCxn id="17" idx="2"/>
            <a:endCxn id="40" idx="0"/>
          </p:cNvCxnSpPr>
          <p:nvPr/>
        </p:nvCxnSpPr>
        <p:spPr>
          <a:xfrm>
            <a:off x="7429723" y="3866212"/>
            <a:ext cx="18135" cy="162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DEC967D9-63A8-7368-E390-AF945C60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79D89A6-C007-3A12-A36F-B1AB5E06C17B}"/>
              </a:ext>
            </a:extLst>
          </p:cNvPr>
          <p:cNvSpPr txBox="1"/>
          <p:nvPr/>
        </p:nvSpPr>
        <p:spPr>
          <a:xfrm>
            <a:off x="-2102604" y="1043101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53418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2" grpId="0" animBg="1"/>
      <p:bldP spid="23" grpId="0" animBg="1"/>
      <p:bldP spid="35" grpId="0" animBg="1"/>
      <p:bldP spid="36" grpId="0" animBg="1"/>
      <p:bldP spid="37" grpId="0" animBg="1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69A8BD0-C709-51F9-BA52-5BBD220EAEF1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L-Form 13">
            <a:extLst>
              <a:ext uri="{FF2B5EF4-FFF2-40B4-BE49-F238E27FC236}">
                <a16:creationId xmlns:a16="http://schemas.microsoft.com/office/drawing/2014/main" id="{82FD2FB7-5C71-BC65-57ED-4D2952E49CE6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pic>
        <p:nvPicPr>
          <p:cNvPr id="20" name="Grafik 19" descr="Gruppe von Personen mit einfarbiger Füllung">
            <a:extLst>
              <a:ext uri="{FF2B5EF4-FFF2-40B4-BE49-F238E27FC236}">
                <a16:creationId xmlns:a16="http://schemas.microsoft.com/office/drawing/2014/main" id="{49CD6110-A449-0BE3-753B-97B2F7342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1412433"/>
            <a:ext cx="914400" cy="9144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1D5E098B-4A39-A24E-16ED-19649D404010}"/>
              </a:ext>
            </a:extLst>
          </p:cNvPr>
          <p:cNvSpPr txBox="1"/>
          <p:nvPr/>
        </p:nvSpPr>
        <p:spPr>
          <a:xfrm>
            <a:off x="3520048" y="2508534"/>
            <a:ext cx="2103904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84498 KundInnen</a:t>
            </a:r>
          </a:p>
        </p:txBody>
      </p:sp>
      <p:pic>
        <p:nvPicPr>
          <p:cNvPr id="22" name="Grafik 21" descr="Adressbuch mit einfarbiger Füllung">
            <a:extLst>
              <a:ext uri="{FF2B5EF4-FFF2-40B4-BE49-F238E27FC236}">
                <a16:creationId xmlns:a16="http://schemas.microsoft.com/office/drawing/2014/main" id="{F45BDBD3-E769-E618-707B-D4C345138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114800" y="3277916"/>
            <a:ext cx="914400" cy="9144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8DB359B-7EE2-145B-E55B-AECA3616D103}"/>
              </a:ext>
            </a:extLst>
          </p:cNvPr>
          <p:cNvSpPr txBox="1"/>
          <p:nvPr/>
        </p:nvSpPr>
        <p:spPr>
          <a:xfrm>
            <a:off x="3599666" y="4344900"/>
            <a:ext cx="1944668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30 Attribute</a:t>
            </a:r>
          </a:p>
        </p:txBody>
      </p:sp>
      <p:pic>
        <p:nvPicPr>
          <p:cNvPr id="3" name="Grafik 2" descr="Statistiken mit einfarbiger Füllung">
            <a:extLst>
              <a:ext uri="{FF2B5EF4-FFF2-40B4-BE49-F238E27FC236}">
                <a16:creationId xmlns:a16="http://schemas.microsoft.com/office/drawing/2014/main" id="{2196F8A3-AEB1-C153-2736-CB2F56D84D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2586" y="5098207"/>
            <a:ext cx="914400" cy="914400"/>
          </a:xfrm>
          <a:prstGeom prst="rect">
            <a:avLst/>
          </a:prstGeom>
        </p:spPr>
      </p:pic>
      <p:pic>
        <p:nvPicPr>
          <p:cNvPr id="4" name="Grafik 3" descr="Balkendiagramm mit einfarbiger Füllung">
            <a:extLst>
              <a:ext uri="{FF2B5EF4-FFF2-40B4-BE49-F238E27FC236}">
                <a16:creationId xmlns:a16="http://schemas.microsoft.com/office/drawing/2014/main" id="{693D64B5-BC30-10FB-E3F7-CB1750CC70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37015" y="5098207"/>
            <a:ext cx="914400" cy="9144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2FCD67D-279B-E25F-CFAF-A97BEBED2DF2}"/>
              </a:ext>
            </a:extLst>
          </p:cNvPr>
          <p:cNvSpPr txBox="1"/>
          <p:nvPr/>
        </p:nvSpPr>
        <p:spPr>
          <a:xfrm>
            <a:off x="1578339" y="6093217"/>
            <a:ext cx="1944668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17 stetig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4AF6340-A65D-489C-6E26-22382CE20307}"/>
              </a:ext>
            </a:extLst>
          </p:cNvPr>
          <p:cNvSpPr txBox="1"/>
          <p:nvPr/>
        </p:nvSpPr>
        <p:spPr>
          <a:xfrm>
            <a:off x="5621881" y="6110825"/>
            <a:ext cx="1944668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13 diskret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DFCF918-A214-FC6E-D74A-49304417C10E}"/>
              </a:ext>
            </a:extLst>
          </p:cNvPr>
          <p:cNvCxnSpPr>
            <a:stCxn id="23" idx="2"/>
            <a:endCxn id="3" idx="0"/>
          </p:cNvCxnSpPr>
          <p:nvPr/>
        </p:nvCxnSpPr>
        <p:spPr>
          <a:xfrm flipH="1">
            <a:off x="2549786" y="4714232"/>
            <a:ext cx="2022214" cy="38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2F06C3C-F4CB-1795-E3FD-FBBE046BD0AA}"/>
              </a:ext>
            </a:extLst>
          </p:cNvPr>
          <p:cNvCxnSpPr>
            <a:cxnSpLocks/>
            <a:stCxn id="23" idx="2"/>
            <a:endCxn id="4" idx="0"/>
          </p:cNvCxnSpPr>
          <p:nvPr/>
        </p:nvCxnSpPr>
        <p:spPr>
          <a:xfrm>
            <a:off x="4572000" y="4714232"/>
            <a:ext cx="2022215" cy="38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2B5BD885-0EF8-4CEE-F1AE-4FB0D7C25F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B356D47-44DF-4112-0A40-E6670E67F55E}"/>
              </a:ext>
            </a:extLst>
          </p:cNvPr>
          <p:cNvSpPr/>
          <p:nvPr/>
        </p:nvSpPr>
        <p:spPr>
          <a:xfrm>
            <a:off x="606005" y="2228248"/>
            <a:ext cx="1944668" cy="92206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vollständig, valide, konsistent </a:t>
            </a:r>
          </a:p>
        </p:txBody>
      </p:sp>
      <p:cxnSp>
        <p:nvCxnSpPr>
          <p:cNvPr id="13" name="Verbinder: gekrümmt 12">
            <a:extLst>
              <a:ext uri="{FF2B5EF4-FFF2-40B4-BE49-F238E27FC236}">
                <a16:creationId xmlns:a16="http://schemas.microsoft.com/office/drawing/2014/main" id="{5B401538-9210-A15D-8CD3-6E86BB5AD153}"/>
              </a:ext>
            </a:extLst>
          </p:cNvPr>
          <p:cNvCxnSpPr>
            <a:stCxn id="11" idx="0"/>
            <a:endCxn id="20" idx="1"/>
          </p:cNvCxnSpPr>
          <p:nvPr/>
        </p:nvCxnSpPr>
        <p:spPr>
          <a:xfrm rot="5400000" flipH="1" flipV="1">
            <a:off x="2667262" y="780711"/>
            <a:ext cx="358615" cy="25364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0E7A7688-2C4F-64C1-3B9D-E7AF52552EC6}"/>
              </a:ext>
            </a:extLst>
          </p:cNvPr>
          <p:cNvCxnSpPr>
            <a:cxnSpLocks/>
            <a:stCxn id="11" idx="2"/>
            <a:endCxn id="22" idx="1"/>
          </p:cNvCxnSpPr>
          <p:nvPr/>
        </p:nvCxnSpPr>
        <p:spPr>
          <a:xfrm rot="16200000" flipH="1">
            <a:off x="2554168" y="2174484"/>
            <a:ext cx="584802" cy="25364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207C9B9A-9F7C-529D-0EC4-30C62A99E5A4}"/>
              </a:ext>
            </a:extLst>
          </p:cNvPr>
          <p:cNvSpPr txBox="1"/>
          <p:nvPr/>
        </p:nvSpPr>
        <p:spPr>
          <a:xfrm>
            <a:off x="-2068696" y="912703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93668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E4BB92A-267C-8CC7-28FE-EB412589D7AB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L-Form 4">
            <a:extLst>
              <a:ext uri="{FF2B5EF4-FFF2-40B4-BE49-F238E27FC236}">
                <a16:creationId xmlns:a16="http://schemas.microsoft.com/office/drawing/2014/main" id="{77AB775B-ED0A-74AF-2A1F-4FBEB7555CB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3850" y="1833351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1181771" y="2647780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0490" y="4808492"/>
            <a:ext cx="771520" cy="77152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4853270" y="2666413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383850" y="3287712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1181770" y="4103056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7165" y="1795736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572" y="4833165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114922" y="3268035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853270" y="4121127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1181771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CARE - 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4888163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Kontrafaktische Erklärungen</a:t>
            </a:r>
          </a:p>
        </p:txBody>
      </p:sp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0242" y="4793993"/>
            <a:ext cx="704801" cy="70480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65EE19-2218-CEA0-5EC7-B6960515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732347"/>
            <a:ext cx="7359900" cy="704800"/>
          </a:xfrm>
        </p:spPr>
        <p:txBody>
          <a:bodyPr/>
          <a:lstStyle/>
          <a:p>
            <a:r>
              <a:rPr lang="de-DE" dirty="0"/>
              <a:t>Vorgehen CARE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187B8DF-25C4-2B3E-51FA-B63063F28F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029" y="838008"/>
            <a:ext cx="481721" cy="49058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D31B9FB-948A-1236-8DA4-DFCFBE21CBD5}"/>
              </a:ext>
            </a:extLst>
          </p:cNvPr>
          <p:cNvSpPr txBox="1"/>
          <p:nvPr/>
        </p:nvSpPr>
        <p:spPr>
          <a:xfrm>
            <a:off x="-2050441" y="903825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0320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2E45527F-28B3-A375-CE45-0154EBC12BE4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L-Form 5">
            <a:extLst>
              <a:ext uri="{FF2B5EF4-FFF2-40B4-BE49-F238E27FC236}">
                <a16:creationId xmlns:a16="http://schemas.microsoft.com/office/drawing/2014/main" id="{54FC4056-07DD-6647-AA88-9BA6D977D721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74C996E-C186-8A98-D23A-93C17A297C78}"/>
              </a:ext>
            </a:extLst>
          </p:cNvPr>
          <p:cNvSpPr txBox="1"/>
          <p:nvPr/>
        </p:nvSpPr>
        <p:spPr>
          <a:xfrm>
            <a:off x="5413059" y="4564254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6C7BB2B-72D2-8B76-3D50-0FE41BEF1FC2}"/>
              </a:ext>
            </a:extLst>
          </p:cNvPr>
          <p:cNvSpPr/>
          <p:nvPr/>
        </p:nvSpPr>
        <p:spPr>
          <a:xfrm>
            <a:off x="4812925" y="2304211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36051B1-7BB0-AADF-E603-072DD7C1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764" y="3521816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21" name="Grafik 20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F6FECCB7-60CD-3368-6464-936AB6B68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807" y="4351675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E262F35-38F2-EB99-24A8-4CC766EA17D3}"/>
              </a:ext>
            </a:extLst>
          </p:cNvPr>
          <p:cNvSpPr txBox="1"/>
          <p:nvPr/>
        </p:nvSpPr>
        <p:spPr>
          <a:xfrm>
            <a:off x="5267225" y="4009802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24" name="Grafik 2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DA89B3C-4837-377F-90DA-C9D96125C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159" y="2443338"/>
            <a:ext cx="2147754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D4D2E5A8-DF90-DC81-3927-8F08E8D0D57A}"/>
              </a:ext>
            </a:extLst>
          </p:cNvPr>
          <p:cNvSpPr txBox="1"/>
          <p:nvPr/>
        </p:nvSpPr>
        <p:spPr>
          <a:xfrm flipH="1">
            <a:off x="4943403" y="2684949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638E2E6-A7D8-B053-1692-0445F64B055F}"/>
              </a:ext>
            </a:extLst>
          </p:cNvPr>
          <p:cNvSpPr txBox="1"/>
          <p:nvPr/>
        </p:nvSpPr>
        <p:spPr>
          <a:xfrm>
            <a:off x="5874230" y="2632763"/>
            <a:ext cx="1699581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dein Gehalt um 30% höher wäre: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EBB68FF-3762-453A-246F-983131BFE593}"/>
              </a:ext>
            </a:extLst>
          </p:cNvPr>
          <p:cNvSpPr/>
          <p:nvPr/>
        </p:nvSpPr>
        <p:spPr>
          <a:xfrm>
            <a:off x="5975290" y="4641170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27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CF230F17-4E77-9CA0-A82A-7F9BBF578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367177" y="3715679"/>
            <a:ext cx="1534565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83A0F94-9A5A-D54F-D1F8-E7FB5794A0DD}"/>
              </a:ext>
            </a:extLst>
          </p:cNvPr>
          <p:cNvSpPr txBox="1"/>
          <p:nvPr/>
        </p:nvSpPr>
        <p:spPr>
          <a:xfrm>
            <a:off x="6555703" y="3771763"/>
            <a:ext cx="128518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Danke, dann werde ich daran arbeiten! </a:t>
            </a:r>
          </a:p>
          <a:p>
            <a:r>
              <a:rPr lang="de-DE" sz="1200" b="1" dirty="0">
                <a:solidFill>
                  <a:schemeClr val="accent2"/>
                </a:solidFill>
                <a:latin typeface="+mj-lt"/>
              </a:rPr>
              <a:t>XAI </a:t>
            </a:r>
            <a:r>
              <a:rPr lang="de-DE" sz="1200" b="1" dirty="0" err="1">
                <a:solidFill>
                  <a:schemeClr val="accent2"/>
                </a:solidFill>
                <a:latin typeface="+mj-lt"/>
              </a:rPr>
              <a:t>Beschte</a:t>
            </a:r>
            <a:r>
              <a:rPr lang="de-DE" sz="1200" b="1" dirty="0">
                <a:solidFill>
                  <a:schemeClr val="accent2"/>
                </a:solidFill>
                <a:latin typeface="+mj-lt"/>
              </a:rPr>
              <a:t>!!</a:t>
            </a:r>
          </a:p>
        </p:txBody>
      </p:sp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B7412C5-8CFC-3D61-54DC-C96C3B737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5050" y="4653443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8EC7CB4B-499E-38E9-6377-EB585A9AC167}"/>
              </a:ext>
            </a:extLst>
          </p:cNvPr>
          <p:cNvSpPr txBox="1"/>
          <p:nvPr/>
        </p:nvSpPr>
        <p:spPr>
          <a:xfrm>
            <a:off x="1354258" y="4555140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3763FB2-85E9-AA99-ACEA-646DD65E70D0}"/>
              </a:ext>
            </a:extLst>
          </p:cNvPr>
          <p:cNvSpPr/>
          <p:nvPr/>
        </p:nvSpPr>
        <p:spPr>
          <a:xfrm>
            <a:off x="754124" y="229509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4" name="Grafik 3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159829B4-69C6-A8F8-6A31-785FAFC71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63" y="351270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674C3A25-5F11-1850-E21B-85C9F88C46F0}"/>
              </a:ext>
            </a:extLst>
          </p:cNvPr>
          <p:cNvSpPr txBox="1"/>
          <p:nvPr/>
        </p:nvSpPr>
        <p:spPr>
          <a:xfrm>
            <a:off x="1208424" y="4000688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36" name="Grafik 35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C4C65659-2BE9-A4ED-02A1-4C2E6C80A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251" y="2435654"/>
            <a:ext cx="2147754" cy="11646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0F8FC424-65E7-CC56-E8E9-A432E9515FCB}"/>
              </a:ext>
            </a:extLst>
          </p:cNvPr>
          <p:cNvSpPr txBox="1"/>
          <p:nvPr/>
        </p:nvSpPr>
        <p:spPr>
          <a:xfrm flipH="1">
            <a:off x="884602" y="2675835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561D552-D470-4D03-8C02-973CDF04374A}"/>
              </a:ext>
            </a:extLst>
          </p:cNvPr>
          <p:cNvSpPr txBox="1"/>
          <p:nvPr/>
        </p:nvSpPr>
        <p:spPr>
          <a:xfrm>
            <a:off x="1675358" y="2527363"/>
            <a:ext cx="1699581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du 10 Jahre jünger wärst: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6E1B3AC-AF63-03ED-3824-C968B832041B}"/>
              </a:ext>
            </a:extLst>
          </p:cNvPr>
          <p:cNvSpPr/>
          <p:nvPr/>
        </p:nvSpPr>
        <p:spPr>
          <a:xfrm>
            <a:off x="1916489" y="4632056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AEBC8408-050D-18C6-1622-F1F5F6885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87094" y="3454669"/>
            <a:ext cx="1878206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C928EFA8-81B0-8AC4-4F33-BB75CD532FE6}"/>
              </a:ext>
            </a:extLst>
          </p:cNvPr>
          <p:cNvSpPr txBox="1"/>
          <p:nvPr/>
        </p:nvSpPr>
        <p:spPr>
          <a:xfrm>
            <a:off x="2506164" y="3566962"/>
            <a:ext cx="1541620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rgbClr val="FF0000"/>
                </a:solidFill>
                <a:latin typeface="+mj-lt"/>
              </a:rPr>
              <a:t>Wie soll ich das denn machen?!?!??!</a:t>
            </a:r>
          </a:p>
        </p:txBody>
      </p:sp>
      <p:pic>
        <p:nvPicPr>
          <p:cNvPr id="42" name="Grafik 41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B4EFB596-951C-A5F8-4EC6-EBB348618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6249" y="4644329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3" name="Grafik 3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B02324B7-D249-254F-F2A3-C7F24DD1A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006" y="434256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3" name="Smiley 42">
            <a:extLst>
              <a:ext uri="{FF2B5EF4-FFF2-40B4-BE49-F238E27FC236}">
                <a16:creationId xmlns:a16="http://schemas.microsoft.com/office/drawing/2014/main" id="{9DAF8364-9B06-229E-86A6-A54AEA417773}"/>
              </a:ext>
            </a:extLst>
          </p:cNvPr>
          <p:cNvSpPr/>
          <p:nvPr/>
        </p:nvSpPr>
        <p:spPr>
          <a:xfrm>
            <a:off x="3712021" y="4653443"/>
            <a:ext cx="367529" cy="327512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Smiley 43">
            <a:extLst>
              <a:ext uri="{FF2B5EF4-FFF2-40B4-BE49-F238E27FC236}">
                <a16:creationId xmlns:a16="http://schemas.microsoft.com/office/drawing/2014/main" id="{5D2B78FA-BCDF-C8F5-0386-5B06CC12B954}"/>
              </a:ext>
            </a:extLst>
          </p:cNvPr>
          <p:cNvSpPr/>
          <p:nvPr/>
        </p:nvSpPr>
        <p:spPr>
          <a:xfrm>
            <a:off x="7780870" y="4643754"/>
            <a:ext cx="373772" cy="367676"/>
          </a:xfrm>
          <a:prstGeom prst="smileyFace">
            <a:avLst>
              <a:gd name="adj" fmla="val 4653"/>
            </a:avLst>
          </a:prstGeom>
          <a:solidFill>
            <a:schemeClr val="bg1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AF91AB9-8008-3ED6-2700-B53040580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0CA2C20-F54F-FF58-B220-D0CB744A9626}"/>
              </a:ext>
            </a:extLst>
          </p:cNvPr>
          <p:cNvSpPr txBox="1"/>
          <p:nvPr/>
        </p:nvSpPr>
        <p:spPr>
          <a:xfrm>
            <a:off x="-1938059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56828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/>
      <p:bldP spid="38" grpId="0" animBg="1"/>
      <p:bldP spid="41" grpId="0" animBg="1"/>
      <p:bldP spid="43" grpId="0" animBg="1"/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5BAF3867-4E4A-3561-D8D2-A9D157CFF4E1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A35EEFA1-D4C0-7888-D418-ABB6C97C8882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AE34AC-5136-CD30-F5EC-C4BFCF230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C292A0A-8906-CEEB-1884-E3B97B56A46D}"/>
              </a:ext>
            </a:extLst>
          </p:cNvPr>
          <p:cNvSpPr txBox="1"/>
          <p:nvPr/>
        </p:nvSpPr>
        <p:spPr>
          <a:xfrm>
            <a:off x="-3310248" y="258382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973410B-90B7-8F00-18C4-12059DBC5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82" y="1764892"/>
            <a:ext cx="7479036" cy="429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1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E50E364-74F9-804D-06ED-0DE7B83BB9B0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L-Form 7">
            <a:extLst>
              <a:ext uri="{FF2B5EF4-FFF2-40B4-BE49-F238E27FC236}">
                <a16:creationId xmlns:a16="http://schemas.microsoft.com/office/drawing/2014/main" id="{5F1A011F-E7B7-CC84-5E8C-E5BD84687A05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CB30B3-47CD-781C-2138-06E3EF272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2360261"/>
            <a:ext cx="8016935" cy="1767993"/>
          </a:xfrm>
          <a:prstGeom prst="rect">
            <a:avLst/>
          </a:prstGeom>
        </p:spPr>
      </p:pic>
      <p:pic>
        <p:nvPicPr>
          <p:cNvPr id="18" name="Grafik 17" descr="Marke folgen mit einfarbiger Füllung">
            <a:extLst>
              <a:ext uri="{FF2B5EF4-FFF2-40B4-BE49-F238E27FC236}">
                <a16:creationId xmlns:a16="http://schemas.microsoft.com/office/drawing/2014/main" id="{9F371C8A-0897-6BBA-BAFB-19D153074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533" y="4712067"/>
            <a:ext cx="519545" cy="51954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EF8025A5-078E-5954-EC9A-81A7EEEA4A7E}"/>
              </a:ext>
            </a:extLst>
          </p:cNvPr>
          <p:cNvSpPr txBox="1"/>
          <p:nvPr/>
        </p:nvSpPr>
        <p:spPr>
          <a:xfrm>
            <a:off x="1145430" y="5525837"/>
            <a:ext cx="529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Beschränkung auf wichtigste Attribute</a:t>
            </a:r>
          </a:p>
        </p:txBody>
      </p:sp>
      <p:pic>
        <p:nvPicPr>
          <p:cNvPr id="22" name="Grafik 21" descr="Marke folgen mit einfarbiger Füllung">
            <a:extLst>
              <a:ext uri="{FF2B5EF4-FFF2-40B4-BE49-F238E27FC236}">
                <a16:creationId xmlns:a16="http://schemas.microsoft.com/office/drawing/2014/main" id="{24E02E47-B369-E85E-2448-CCCCE9454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532" y="5450731"/>
            <a:ext cx="519545" cy="519545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D690FADD-0626-35DA-25D1-9C876C7C8EB2}"/>
              </a:ext>
            </a:extLst>
          </p:cNvPr>
          <p:cNvSpPr txBox="1"/>
          <p:nvPr/>
        </p:nvSpPr>
        <p:spPr>
          <a:xfrm>
            <a:off x="1145430" y="4787173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Realitätsnah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921CFF0-BFF0-8C24-8AAF-1F0EE8319F90}"/>
              </a:ext>
            </a:extLst>
          </p:cNvPr>
          <p:cNvSpPr txBox="1"/>
          <p:nvPr/>
        </p:nvSpPr>
        <p:spPr>
          <a:xfrm>
            <a:off x="-3054454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81649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5D86822-436F-98C3-F81A-FEB82DCF4F10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L-Form 4">
            <a:extLst>
              <a:ext uri="{FF2B5EF4-FFF2-40B4-BE49-F238E27FC236}">
                <a16:creationId xmlns:a16="http://schemas.microsoft.com/office/drawing/2014/main" id="{D971E421-DD49-4078-83DC-AA06E75E8416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3850" y="1833351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1181771" y="2647780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0490" y="4808492"/>
            <a:ext cx="771520" cy="77152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4853270" y="2666413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383850" y="3287712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1181770" y="4103056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7165" y="1795736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572" y="4833165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114922" y="3268035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853270" y="4121127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1181771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CARE - 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4888163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Kontrafaktische Erklärungen</a:t>
            </a:r>
          </a:p>
        </p:txBody>
      </p:sp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0242" y="4793993"/>
            <a:ext cx="704801" cy="70480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65EE19-2218-CEA0-5EC7-B6960515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732347"/>
            <a:ext cx="7359900" cy="704800"/>
          </a:xfrm>
        </p:spPr>
        <p:txBody>
          <a:bodyPr/>
          <a:lstStyle/>
          <a:p>
            <a:r>
              <a:rPr lang="de-DE" dirty="0"/>
              <a:t>Vorgehen CARE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187B8DF-25C4-2B3E-51FA-B63063F28F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029" y="838008"/>
            <a:ext cx="481721" cy="49058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C30775D-B138-C758-A5D3-7E1F8F7528CD}"/>
              </a:ext>
            </a:extLst>
          </p:cNvPr>
          <p:cNvSpPr txBox="1"/>
          <p:nvPr/>
        </p:nvSpPr>
        <p:spPr>
          <a:xfrm>
            <a:off x="-2382778" y="773888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</p:spTree>
    <p:extLst>
      <p:ext uri="{BB962C8B-B14F-4D97-AF65-F5344CB8AC3E}">
        <p14:creationId xmlns:p14="http://schemas.microsoft.com/office/powerpoint/2010/main" val="57007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591939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01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Einführung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A895FA8A-E27D-9F2B-4CAC-2E66715E7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896789A-B874-FB46-70DC-1206116E3A2A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60314F6-2B59-DB82-349D-094D81AB839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anpassen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A9AEEF-981A-62C7-1B05-8F3437AB5ABF}"/>
              </a:ext>
            </a:extLst>
          </p:cNvPr>
          <p:cNvSpPr txBox="1"/>
          <p:nvPr/>
        </p:nvSpPr>
        <p:spPr>
          <a:xfrm>
            <a:off x="-2498663" y="5229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AE9F145-555F-283A-CD7A-EBB236143EEE}"/>
              </a:ext>
            </a:extLst>
          </p:cNvPr>
          <p:cNvSpPr/>
          <p:nvPr/>
        </p:nvSpPr>
        <p:spPr>
          <a:xfrm>
            <a:off x="605098" y="2011912"/>
            <a:ext cx="7933803" cy="2740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E54416C1-92BD-10EF-025D-9F53355A6626}"/>
              </a:ext>
            </a:extLst>
          </p:cNvPr>
          <p:cNvSpPr txBox="1"/>
          <p:nvPr/>
        </p:nvSpPr>
        <p:spPr>
          <a:xfrm>
            <a:off x="1553401" y="2351839"/>
            <a:ext cx="66985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Zielklassenanordnung technisch angepasst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6AF602E5-5EE6-595B-F141-E3C4A5CD4DB1}"/>
              </a:ext>
            </a:extLst>
          </p:cNvPr>
          <p:cNvSpPr/>
          <p:nvPr/>
        </p:nvSpPr>
        <p:spPr>
          <a:xfrm>
            <a:off x="1173009" y="2407132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77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/>
      <p:bldP spid="7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896789A-B874-FB46-70DC-1206116E3A2A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60314F6-2B59-DB82-349D-094D81AB839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anpassen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A9AEEF-981A-62C7-1B05-8F3437AB5ABF}"/>
              </a:ext>
            </a:extLst>
          </p:cNvPr>
          <p:cNvSpPr txBox="1"/>
          <p:nvPr/>
        </p:nvSpPr>
        <p:spPr>
          <a:xfrm>
            <a:off x="-2200976" y="707633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3DC3708F-F690-EA25-BBAD-408381F8B9AB}"/>
              </a:ext>
            </a:extLst>
          </p:cNvPr>
          <p:cNvSpPr/>
          <p:nvPr/>
        </p:nvSpPr>
        <p:spPr>
          <a:xfrm>
            <a:off x="2131130" y="2009406"/>
            <a:ext cx="5010705" cy="3547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D63FD9C1-4BDC-5E42-6F55-9B9CB06D1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615" y="3488688"/>
            <a:ext cx="919840" cy="1481893"/>
          </a:xfrm>
          <a:prstGeom prst="rect">
            <a:avLst/>
          </a:prstGeom>
        </p:spPr>
      </p:pic>
      <p:pic>
        <p:nvPicPr>
          <p:cNvPr id="7" name="Grafik 6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D15E9F31-D057-B3D4-F81D-73EDA6F62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225" y="2529886"/>
            <a:ext cx="1266411" cy="8641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03DBDF5-E69E-E976-A062-87867573297B}"/>
              </a:ext>
            </a:extLst>
          </p:cNvPr>
          <p:cNvSpPr txBox="1"/>
          <p:nvPr/>
        </p:nvSpPr>
        <p:spPr>
          <a:xfrm>
            <a:off x="2844492" y="2644153"/>
            <a:ext cx="12104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b="1" dirty="0">
                <a:solidFill>
                  <a:schemeClr val="accent1"/>
                </a:solidFill>
              </a:rPr>
              <a:t>Prognose:</a:t>
            </a:r>
            <a:r>
              <a:rPr lang="de-DE" sz="1050" b="1" dirty="0"/>
              <a:t> </a:t>
            </a:r>
          </a:p>
          <a:p>
            <a:pPr algn="ctr"/>
            <a:r>
              <a:rPr lang="de-DE" sz="1050" b="1" dirty="0">
                <a:solidFill>
                  <a:srgbClr val="FFC000"/>
                </a:solidFill>
              </a:rPr>
              <a:t>Standard</a:t>
            </a:r>
          </a:p>
        </p:txBody>
      </p:sp>
      <p:pic>
        <p:nvPicPr>
          <p:cNvPr id="14" name="Grafik 1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B883AFAE-0DDA-B727-D747-864CEB15E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063" y="2070836"/>
            <a:ext cx="2719169" cy="15616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8F02B99-2E87-F25A-82B3-3530CDDA1804}"/>
              </a:ext>
            </a:extLst>
          </p:cNvPr>
          <p:cNvSpPr txBox="1"/>
          <p:nvPr/>
        </p:nvSpPr>
        <p:spPr>
          <a:xfrm>
            <a:off x="4135755" y="2246884"/>
            <a:ext cx="2458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</a:rPr>
              <a:t>Poor</a:t>
            </a:r>
            <a:r>
              <a:rPr lang="de-DE" sz="1200" b="1" dirty="0">
                <a:solidFill>
                  <a:schemeClr val="accent1"/>
                </a:solidFill>
              </a:rPr>
              <a:t> hat die zweithöchste </a:t>
            </a:r>
          </a:p>
          <a:p>
            <a:pPr algn="ctr"/>
            <a:r>
              <a:rPr lang="de-DE" sz="1200" b="1" dirty="0">
                <a:solidFill>
                  <a:schemeClr val="accent1"/>
                </a:solidFill>
              </a:rPr>
              <a:t>Zuordnungswahrscheinlichkeit</a:t>
            </a:r>
          </a:p>
          <a:p>
            <a:pPr algn="ctr"/>
            <a:r>
              <a:rPr lang="de-DE" sz="1200" b="1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de-DE" sz="1200" b="1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de-DE" sz="1200" b="1" dirty="0">
                <a:solidFill>
                  <a:schemeClr val="accent1"/>
                </a:solidFill>
              </a:rPr>
              <a:t> Zielklasse!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FC7171C-7091-B7B3-731A-D7E8D0A3ACC4}"/>
              </a:ext>
            </a:extLst>
          </p:cNvPr>
          <p:cNvCxnSpPr>
            <a:cxnSpLocks/>
          </p:cNvCxnSpPr>
          <p:nvPr/>
        </p:nvCxnSpPr>
        <p:spPr>
          <a:xfrm>
            <a:off x="3290076" y="4234883"/>
            <a:ext cx="3967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fik 8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DF3678C-C150-2A78-C840-754F9518B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444" y="3562835"/>
            <a:ext cx="1229269" cy="12170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FB7D42D5-7D72-37AE-116B-D2EC74A918D2}"/>
              </a:ext>
            </a:extLst>
          </p:cNvPr>
          <p:cNvSpPr/>
          <p:nvPr/>
        </p:nvSpPr>
        <p:spPr>
          <a:xfrm>
            <a:off x="6197002" y="2637975"/>
            <a:ext cx="542116" cy="58993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53" name="Grafik 52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D63607D9-DA5F-E407-2B68-22F2D04D7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4933566" y="4097665"/>
            <a:ext cx="1906666" cy="12170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66804541-73DF-A1E7-18D9-9505B527417E}"/>
              </a:ext>
            </a:extLst>
          </p:cNvPr>
          <p:cNvSpPr txBox="1"/>
          <p:nvPr/>
        </p:nvSpPr>
        <p:spPr>
          <a:xfrm>
            <a:off x="5019141" y="4587697"/>
            <a:ext cx="202518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FFC000"/>
                </a:solidFill>
              </a:rPr>
              <a:t>Standard</a:t>
            </a:r>
            <a:r>
              <a:rPr lang="de-DE" sz="1050" b="1" dirty="0">
                <a:solidFill>
                  <a:srgbClr val="C00000"/>
                </a:solidFill>
              </a:rPr>
              <a:t>  </a:t>
            </a:r>
            <a:r>
              <a:rPr lang="de-DE" sz="105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   </a:t>
            </a:r>
            <a:r>
              <a:rPr lang="de-DE" sz="1050" b="1" dirty="0" err="1">
                <a:sym typeface="Wingdings" panose="05000000000000000000" pitchFamily="2" charset="2"/>
              </a:rPr>
              <a:t>Good</a:t>
            </a:r>
            <a:endParaRPr lang="de-DE" sz="1050" b="1" dirty="0">
              <a:sym typeface="Wingdings" panose="05000000000000000000" pitchFamily="2" charset="2"/>
            </a:endParaRPr>
          </a:p>
          <a:p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Poor	     </a:t>
            </a:r>
            <a:r>
              <a:rPr lang="de-DE" sz="105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   </a:t>
            </a:r>
            <a:r>
              <a:rPr lang="de-DE" sz="1050" b="1" dirty="0">
                <a:solidFill>
                  <a:srgbClr val="FFC000"/>
                </a:solidFill>
                <a:sym typeface="Wingdings" panose="05000000000000000000" pitchFamily="2" charset="2"/>
              </a:rPr>
              <a:t>Standard</a:t>
            </a:r>
          </a:p>
          <a:p>
            <a:r>
              <a:rPr lang="de-DE" sz="1050" b="1" dirty="0" err="1">
                <a:sym typeface="Wingdings" panose="05000000000000000000" pitchFamily="2" charset="2"/>
              </a:rPr>
              <a:t>Good</a:t>
            </a:r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 	     </a:t>
            </a:r>
            <a:r>
              <a:rPr lang="de-DE" sz="1050" b="1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de-DE" sz="1050" b="1" dirty="0">
                <a:solidFill>
                  <a:srgbClr val="C00000"/>
                </a:solidFill>
                <a:sym typeface="Wingdings" panose="05000000000000000000" pitchFamily="2" charset="2"/>
              </a:rPr>
              <a:t>  </a:t>
            </a:r>
            <a:r>
              <a:rPr lang="de-DE" sz="1050" b="1" dirty="0">
                <a:solidFill>
                  <a:srgbClr val="FFC000"/>
                </a:solidFill>
                <a:sym typeface="Wingdings" panose="05000000000000000000" pitchFamily="2" charset="2"/>
              </a:rPr>
              <a:t>Standard</a:t>
            </a:r>
            <a:endParaRPr lang="de-DE" sz="1050" b="1" dirty="0">
              <a:solidFill>
                <a:srgbClr val="FFC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B70C0B3-511D-5456-BAB0-A0AE8055B07C}"/>
              </a:ext>
            </a:extLst>
          </p:cNvPr>
          <p:cNvSpPr txBox="1"/>
          <p:nvPr/>
        </p:nvSpPr>
        <p:spPr>
          <a:xfrm>
            <a:off x="3992152" y="4037523"/>
            <a:ext cx="1376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13" name="Grafik 12" descr="Häkchen mit einfarbiger Füllung">
            <a:extLst>
              <a:ext uri="{FF2B5EF4-FFF2-40B4-BE49-F238E27FC236}">
                <a16:creationId xmlns:a16="http://schemas.microsoft.com/office/drawing/2014/main" id="{97E6CDE7-C143-9E6E-9C30-607F0FEB7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6003" y="4893015"/>
            <a:ext cx="563837" cy="63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21" grpId="0" animBg="1"/>
      <p:bldP spid="55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896789A-B874-FB46-70DC-1206116E3A2A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60314F6-2B59-DB82-349D-094D81AB839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anpassen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A9AEEF-981A-62C7-1B05-8F3437AB5ABF}"/>
              </a:ext>
            </a:extLst>
          </p:cNvPr>
          <p:cNvSpPr txBox="1"/>
          <p:nvPr/>
        </p:nvSpPr>
        <p:spPr>
          <a:xfrm>
            <a:off x="-2498663" y="5229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AE9F145-555F-283A-CD7A-EBB236143EEE}"/>
              </a:ext>
            </a:extLst>
          </p:cNvPr>
          <p:cNvSpPr/>
          <p:nvPr/>
        </p:nvSpPr>
        <p:spPr>
          <a:xfrm>
            <a:off x="605098" y="2011912"/>
            <a:ext cx="7933803" cy="2740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E54416C1-92BD-10EF-025D-9F53355A6626}"/>
              </a:ext>
            </a:extLst>
          </p:cNvPr>
          <p:cNvSpPr txBox="1"/>
          <p:nvPr/>
        </p:nvSpPr>
        <p:spPr>
          <a:xfrm>
            <a:off x="1553401" y="2351839"/>
            <a:ext cx="66985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Zielklassenanordnung technisch angepasst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 err="1">
                <a:solidFill>
                  <a:schemeClr val="accent1"/>
                </a:solidFill>
              </a:rPr>
              <a:t>Probability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Thresh</a:t>
            </a:r>
            <a:r>
              <a:rPr lang="de-DE" dirty="0">
                <a:solidFill>
                  <a:schemeClr val="accent1"/>
                </a:solidFill>
              </a:rPr>
              <a:t> angepasst (0.45)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Aktivierung aller Zielfunktionen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Implementierung Loop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 Speichern/ Mehrfachausführung</a:t>
            </a:r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6AF602E5-5EE6-595B-F141-E3C4A5CD4DB1}"/>
              </a:ext>
            </a:extLst>
          </p:cNvPr>
          <p:cNvSpPr/>
          <p:nvPr/>
        </p:nvSpPr>
        <p:spPr>
          <a:xfrm>
            <a:off x="1173009" y="2407132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096E3B63-48D9-7147-EF1B-69CFC373DF48}"/>
              </a:ext>
            </a:extLst>
          </p:cNvPr>
          <p:cNvSpPr/>
          <p:nvPr/>
        </p:nvSpPr>
        <p:spPr>
          <a:xfrm>
            <a:off x="1174305" y="2946349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AF5D228D-C02F-FDFB-A736-A5CF100727F0}"/>
              </a:ext>
            </a:extLst>
          </p:cNvPr>
          <p:cNvSpPr/>
          <p:nvPr/>
        </p:nvSpPr>
        <p:spPr>
          <a:xfrm>
            <a:off x="1167584" y="4020803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B72EC22A-1FBB-3C3F-25D6-77F72B46C64D}"/>
              </a:ext>
            </a:extLst>
          </p:cNvPr>
          <p:cNvSpPr/>
          <p:nvPr/>
        </p:nvSpPr>
        <p:spPr>
          <a:xfrm>
            <a:off x="1174305" y="3486150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567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1" grpId="0" animBg="1"/>
      <p:bldP spid="72" grpId="0" animBg="1"/>
      <p:bldP spid="7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5D86822-436F-98C3-F81A-FEB82DCF4F10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L-Form 4">
            <a:extLst>
              <a:ext uri="{FF2B5EF4-FFF2-40B4-BE49-F238E27FC236}">
                <a16:creationId xmlns:a16="http://schemas.microsoft.com/office/drawing/2014/main" id="{D971E421-DD49-4078-83DC-AA06E75E8416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3850" y="1833351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1181771" y="2647780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0490" y="4808492"/>
            <a:ext cx="771520" cy="77152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4853270" y="2666413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383850" y="3287712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1181770" y="4103056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7165" y="1795736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572" y="4833165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114922" y="3268035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853270" y="4121127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1181771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CARE - 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4888163" y="5558332"/>
            <a:ext cx="310896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Kontrafaktische Erklärungen</a:t>
            </a:r>
          </a:p>
        </p:txBody>
      </p:sp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0242" y="4793993"/>
            <a:ext cx="704801" cy="70480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B65EE19-2218-CEA0-5EC7-B6960515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732347"/>
            <a:ext cx="7359900" cy="704800"/>
          </a:xfrm>
        </p:spPr>
        <p:txBody>
          <a:bodyPr/>
          <a:lstStyle/>
          <a:p>
            <a:r>
              <a:rPr lang="de-DE" dirty="0"/>
              <a:t>Vorgehen CARE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187B8DF-25C4-2B3E-51FA-B63063F28F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029" y="838008"/>
            <a:ext cx="481721" cy="49058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2114D5E-84DD-CB3C-8DE3-F07BD06E4FAD}"/>
              </a:ext>
            </a:extLst>
          </p:cNvPr>
          <p:cNvSpPr txBox="1"/>
          <p:nvPr/>
        </p:nvSpPr>
        <p:spPr>
          <a:xfrm>
            <a:off x="-1938059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137502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03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Ergebnisse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D6C1A31F-07BF-FD2B-CB24-7572AD645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41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2A248416-CADF-2F24-B773-5CF0C584D4F0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L-Form 7">
            <a:extLst>
              <a:ext uri="{FF2B5EF4-FFF2-40B4-BE49-F238E27FC236}">
                <a16:creationId xmlns:a16="http://schemas.microsoft.com/office/drawing/2014/main" id="{9ABF756C-29E9-BD88-8A96-1AD648757F7F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3568ADA-2F52-F158-0963-A757C8E8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AEBB6F2-1AFC-987D-2348-8B9217F7DBEA}"/>
              </a:ext>
            </a:extLst>
          </p:cNvPr>
          <p:cNvSpPr txBox="1"/>
          <p:nvPr/>
        </p:nvSpPr>
        <p:spPr>
          <a:xfrm>
            <a:off x="-2361730" y="865995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602CE75-516E-2A69-0CBC-2E141CA443B2}"/>
              </a:ext>
            </a:extLst>
          </p:cNvPr>
          <p:cNvSpPr txBox="1"/>
          <p:nvPr/>
        </p:nvSpPr>
        <p:spPr>
          <a:xfrm>
            <a:off x="8575311" y="209733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2D65C0A-8FF2-0B0B-4CC6-DC511D52A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" t="-4075" r="44779" b="-5402"/>
          <a:stretch/>
        </p:blipFill>
        <p:spPr>
          <a:xfrm>
            <a:off x="1306954" y="1919921"/>
            <a:ext cx="7165161" cy="675770"/>
          </a:xfrm>
          <a:prstGeom prst="rect">
            <a:avLst/>
          </a:prstGeom>
        </p:spPr>
      </p:pic>
      <p:pic>
        <p:nvPicPr>
          <p:cNvPr id="25" name="Grafik 24" descr="Benutzer mit einfarbiger Füllung">
            <a:extLst>
              <a:ext uri="{FF2B5EF4-FFF2-40B4-BE49-F238E27FC236}">
                <a16:creationId xmlns:a16="http://schemas.microsoft.com/office/drawing/2014/main" id="{2D9C15E6-A035-9D86-6CF0-44EDE2A81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54" y="1919035"/>
            <a:ext cx="676656" cy="676656"/>
          </a:xfrm>
          <a:prstGeom prst="rect">
            <a:avLst/>
          </a:prstGeom>
        </p:spPr>
      </p:pic>
      <p:pic>
        <p:nvPicPr>
          <p:cNvPr id="26" name="Grafik 25" descr="Benutzer mit einfarbiger Füllung">
            <a:extLst>
              <a:ext uri="{FF2B5EF4-FFF2-40B4-BE49-F238E27FC236}">
                <a16:creationId xmlns:a16="http://schemas.microsoft.com/office/drawing/2014/main" id="{C8F09DF8-D43D-473A-2D91-EE483DFE6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54" y="3493795"/>
            <a:ext cx="676656" cy="67665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5D841E9-A8BD-C00A-50E1-57EF3C34D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73120" b="1480"/>
          <a:stretch/>
        </p:blipFill>
        <p:spPr>
          <a:xfrm>
            <a:off x="1306954" y="3493796"/>
            <a:ext cx="3498726" cy="65317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EA00598-75A4-09D4-B269-0B59D58DB6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7207"/>
          <a:stretch/>
        </p:blipFill>
        <p:spPr>
          <a:xfrm>
            <a:off x="5590739" y="3493794"/>
            <a:ext cx="2885876" cy="653179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C543324E-14A6-1E65-F0C3-5AACEE4ED324}"/>
              </a:ext>
            </a:extLst>
          </p:cNvPr>
          <p:cNvSpPr txBox="1"/>
          <p:nvPr/>
        </p:nvSpPr>
        <p:spPr>
          <a:xfrm>
            <a:off x="8575311" y="360767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64D5BD1-D017-F3A6-07F0-F033F8A2D470}"/>
              </a:ext>
            </a:extLst>
          </p:cNvPr>
          <p:cNvSpPr txBox="1"/>
          <p:nvPr/>
        </p:nvSpPr>
        <p:spPr>
          <a:xfrm>
            <a:off x="4893409" y="360767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A9C9868-3873-54C6-2995-6588FA471652}"/>
              </a:ext>
            </a:extLst>
          </p:cNvPr>
          <p:cNvSpPr/>
          <p:nvPr/>
        </p:nvSpPr>
        <p:spPr>
          <a:xfrm>
            <a:off x="7086599" y="3483324"/>
            <a:ext cx="1390015" cy="65317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92D0993-CFB2-98A0-285C-153654196581}"/>
              </a:ext>
            </a:extLst>
          </p:cNvPr>
          <p:cNvSpPr/>
          <p:nvPr/>
        </p:nvSpPr>
        <p:spPr>
          <a:xfrm>
            <a:off x="6121399" y="1919035"/>
            <a:ext cx="1305561" cy="65229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7F9AE29-1E97-E0AD-09BD-F02CD44E557E}"/>
              </a:ext>
            </a:extLst>
          </p:cNvPr>
          <p:cNvSpPr txBox="1"/>
          <p:nvPr/>
        </p:nvSpPr>
        <p:spPr>
          <a:xfrm>
            <a:off x="1306954" y="2664497"/>
            <a:ext cx="6823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C000"/>
                </a:solidFill>
              </a:rPr>
              <a:t>Standard</a:t>
            </a:r>
            <a:r>
              <a:rPr lang="de-DE" dirty="0"/>
              <a:t> </a:t>
            </a:r>
            <a:r>
              <a:rPr lang="de-DE" dirty="0">
                <a:solidFill>
                  <a:schemeClr val="accent2"/>
                </a:solidFill>
              </a:rPr>
              <a:t>zu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1226A130-EFAA-79CA-D143-04AADD325BFF}"/>
              </a:ext>
            </a:extLst>
          </p:cNvPr>
          <p:cNvSpPr txBox="1"/>
          <p:nvPr/>
        </p:nvSpPr>
        <p:spPr>
          <a:xfrm>
            <a:off x="1306954" y="4351489"/>
            <a:ext cx="6823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Poor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>
                <a:solidFill>
                  <a:schemeClr val="accent2"/>
                </a:solidFill>
              </a:rPr>
              <a:t>zu</a:t>
            </a:r>
            <a:r>
              <a:rPr lang="de-DE" dirty="0">
                <a:solidFill>
                  <a:srgbClr val="FFC000"/>
                </a:solidFill>
              </a:rPr>
              <a:t> Standard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006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5" grpId="0"/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2A248416-CADF-2F24-B773-5CF0C584D4F0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L-Form 7">
            <a:extLst>
              <a:ext uri="{FF2B5EF4-FFF2-40B4-BE49-F238E27FC236}">
                <a16:creationId xmlns:a16="http://schemas.microsoft.com/office/drawing/2014/main" id="{9ABF756C-29E9-BD88-8A96-1AD648757F7F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3568ADA-2F52-F158-0963-A757C8E8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AEBB6F2-1AFC-987D-2348-8B9217F7DBEA}"/>
              </a:ext>
            </a:extLst>
          </p:cNvPr>
          <p:cNvSpPr txBox="1"/>
          <p:nvPr/>
        </p:nvSpPr>
        <p:spPr>
          <a:xfrm>
            <a:off x="-2361730" y="865995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  <p:pic>
        <p:nvPicPr>
          <p:cNvPr id="25" name="Grafik 24" descr="Benutzer mit einfarbiger Füllung">
            <a:extLst>
              <a:ext uri="{FF2B5EF4-FFF2-40B4-BE49-F238E27FC236}">
                <a16:creationId xmlns:a16="http://schemas.microsoft.com/office/drawing/2014/main" id="{2D9C15E6-A035-9D86-6CF0-44EDE2A81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014" y="1831860"/>
            <a:ext cx="676656" cy="6766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E86F9A3-357F-7336-C556-D7798D71C9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836"/>
          <a:stretch/>
        </p:blipFill>
        <p:spPr>
          <a:xfrm>
            <a:off x="1485896" y="1831860"/>
            <a:ext cx="6383566" cy="2842272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11D1FAF-ACE6-4419-1A89-6D347D7F7FDA}"/>
              </a:ext>
            </a:extLst>
          </p:cNvPr>
          <p:cNvSpPr/>
          <p:nvPr/>
        </p:nvSpPr>
        <p:spPr>
          <a:xfrm>
            <a:off x="4936035" y="3582654"/>
            <a:ext cx="3960751" cy="3035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C27CBE9-9824-4788-41E3-AB705C2ECECC}"/>
              </a:ext>
            </a:extLst>
          </p:cNvPr>
          <p:cNvSpPr txBox="1"/>
          <p:nvPr/>
        </p:nvSpPr>
        <p:spPr>
          <a:xfrm flipH="1">
            <a:off x="5156099" y="3905523"/>
            <a:ext cx="655060" cy="3815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pic>
        <p:nvPicPr>
          <p:cNvPr id="13" name="Grafik 12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F02085A-5D50-7D9A-D2F9-3F701C6B6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362" y="3708135"/>
            <a:ext cx="2225613" cy="14666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14" name="Grafik 1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FC175690-07CC-5C4B-B471-FA090FA6D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8498" y="4806463"/>
            <a:ext cx="1216295" cy="12042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15" name="Grafik 14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4E0DC542-06E0-38D7-FA75-2614C4CE5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635888" y="5221145"/>
            <a:ext cx="1373731" cy="1083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16" name="Grafik 15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FB3FF964-1393-3C8F-1821-D8C64F372A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9619" y="5747061"/>
            <a:ext cx="714771" cy="677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7" name="Smiley 16">
            <a:extLst>
              <a:ext uri="{FF2B5EF4-FFF2-40B4-BE49-F238E27FC236}">
                <a16:creationId xmlns:a16="http://schemas.microsoft.com/office/drawing/2014/main" id="{CFDD974F-8AA4-B7A3-8088-09983A8D85CF}"/>
              </a:ext>
            </a:extLst>
          </p:cNvPr>
          <p:cNvSpPr/>
          <p:nvPr/>
        </p:nvSpPr>
        <p:spPr>
          <a:xfrm>
            <a:off x="8164513" y="5749836"/>
            <a:ext cx="380852" cy="372103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6DB03893-7283-BCB3-0796-9378C2E29F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7127" y="5626347"/>
            <a:ext cx="512124" cy="8706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FEBFA0ED-C08C-57B4-D4C8-0FBAF2F571F2}"/>
              </a:ext>
            </a:extLst>
          </p:cNvPr>
          <p:cNvSpPr txBox="1"/>
          <p:nvPr/>
        </p:nvSpPr>
        <p:spPr>
          <a:xfrm>
            <a:off x="6815754" y="5308064"/>
            <a:ext cx="1020318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rgbClr val="FF0000"/>
                </a:solidFill>
                <a:latin typeface="+mj-lt"/>
              </a:rPr>
              <a:t>Das ist keine große Hilfe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3B8DC23-6551-9661-4765-E1F7E92183BA}"/>
              </a:ext>
            </a:extLst>
          </p:cNvPr>
          <p:cNvSpPr txBox="1"/>
          <p:nvPr/>
        </p:nvSpPr>
        <p:spPr>
          <a:xfrm>
            <a:off x="6357429" y="3803615"/>
            <a:ext cx="1761193" cy="83099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du das und das und das und das und das und das ……und das, dann: </a:t>
            </a:r>
            <a:r>
              <a:rPr lang="de-DE" sz="1200" b="1" dirty="0" err="1">
                <a:latin typeface="+mj-lt"/>
              </a:rPr>
              <a:t>Good</a:t>
            </a:r>
            <a:endParaRPr lang="de-DE" sz="1200" b="1" dirty="0">
              <a:latin typeface="+mj-lt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044ACED-B143-3A89-989D-659A46566857}"/>
              </a:ext>
            </a:extLst>
          </p:cNvPr>
          <p:cNvSpPr txBox="1"/>
          <p:nvPr/>
        </p:nvSpPr>
        <p:spPr>
          <a:xfrm>
            <a:off x="5303908" y="5277606"/>
            <a:ext cx="1153519" cy="22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</p:spTree>
    <p:extLst>
      <p:ext uri="{BB962C8B-B14F-4D97-AF65-F5344CB8AC3E}">
        <p14:creationId xmlns:p14="http://schemas.microsoft.com/office/powerpoint/2010/main" val="42428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 animBg="1"/>
      <p:bldP spid="19" grpId="0" animBg="1"/>
      <p:bldP spid="20" grpId="0" animBg="1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05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Fazit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92EEDC5C-1B90-5B7A-DF69-CEEE80A89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0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A99ED6AD-668B-74A5-CA78-5407C53ED4F7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L-Form 8">
            <a:extLst>
              <a:ext uri="{FF2B5EF4-FFF2-40B4-BE49-F238E27FC236}">
                <a16:creationId xmlns:a16="http://schemas.microsoft.com/office/drawing/2014/main" id="{523BAE1B-12F9-609F-2989-42FC98AE2E5B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0D12B81-3A35-9ACF-A613-37F0979E08EB}"/>
              </a:ext>
            </a:extLst>
          </p:cNvPr>
          <p:cNvSpPr txBox="1"/>
          <p:nvPr/>
        </p:nvSpPr>
        <p:spPr>
          <a:xfrm>
            <a:off x="3654510" y="5246300"/>
            <a:ext cx="2698580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Forschungsausblick</a:t>
            </a:r>
          </a:p>
        </p:txBody>
      </p:sp>
      <p:pic>
        <p:nvPicPr>
          <p:cNvPr id="6" name="Grafik 5" descr="Künstliche Intelligenz mit einfarbiger Füllung">
            <a:extLst>
              <a:ext uri="{FF2B5EF4-FFF2-40B4-BE49-F238E27FC236}">
                <a16:creationId xmlns:a16="http://schemas.microsoft.com/office/drawing/2014/main" id="{EA6B6265-4EEE-F685-FAA8-879B8C7F7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050" y="5112266"/>
            <a:ext cx="914400" cy="914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9E4DB41-07C3-496F-F8D8-428162EEBA25}"/>
              </a:ext>
            </a:extLst>
          </p:cNvPr>
          <p:cNvSpPr txBox="1"/>
          <p:nvPr/>
        </p:nvSpPr>
        <p:spPr>
          <a:xfrm>
            <a:off x="2235200" y="5112266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3"/>
                </a:solidFill>
              </a:rPr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3"/>
                </a:solidFill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3"/>
                </a:solidFill>
              </a:rPr>
              <a:t>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CC03084-E169-457F-B35E-38DFCBE90C09}"/>
              </a:ext>
            </a:extLst>
          </p:cNvPr>
          <p:cNvSpPr txBox="1"/>
          <p:nvPr/>
        </p:nvSpPr>
        <p:spPr>
          <a:xfrm>
            <a:off x="7866775" y="2131098"/>
            <a:ext cx="1843249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A7793A6-29B9-095B-FBED-9E95A2E4A1B2}"/>
              </a:ext>
            </a:extLst>
          </p:cNvPr>
          <p:cNvSpPr txBox="1"/>
          <p:nvPr/>
        </p:nvSpPr>
        <p:spPr>
          <a:xfrm>
            <a:off x="-1935911" y="2030896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pic>
        <p:nvPicPr>
          <p:cNvPr id="13" name="Graphic 12" descr="Stop with solid fill">
            <a:extLst>
              <a:ext uri="{FF2B5EF4-FFF2-40B4-BE49-F238E27FC236}">
                <a16:creationId xmlns:a16="http://schemas.microsoft.com/office/drawing/2014/main" id="{69169646-E810-C8C6-1D0E-A7B331AF15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2600" y="1642764"/>
            <a:ext cx="914400" cy="914400"/>
          </a:xfrm>
          <a:prstGeom prst="rect">
            <a:avLst/>
          </a:prstGeom>
        </p:spPr>
      </p:pic>
      <p:sp>
        <p:nvSpPr>
          <p:cNvPr id="15" name="Textfeld 38">
            <a:extLst>
              <a:ext uri="{FF2B5EF4-FFF2-40B4-BE49-F238E27FC236}">
                <a16:creationId xmlns:a16="http://schemas.microsoft.com/office/drawing/2014/main" id="{0187D85D-7357-05E9-B50E-FA358D40F206}"/>
              </a:ext>
            </a:extLst>
          </p:cNvPr>
          <p:cNvSpPr txBox="1"/>
          <p:nvPr/>
        </p:nvSpPr>
        <p:spPr>
          <a:xfrm>
            <a:off x="712789" y="2708351"/>
            <a:ext cx="2831870" cy="1200329"/>
          </a:xfrm>
          <a:prstGeom prst="rect">
            <a:avLst/>
          </a:prstGeom>
          <a:noFill/>
        </p:spPr>
        <p:txBody>
          <a:bodyPr wrap="square" numCol="1" anchor="ctr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</a:rPr>
              <a:t>KundInnenzufriedenheit</a:t>
            </a:r>
            <a:r>
              <a:rPr lang="de-DE" dirty="0">
                <a:solidFill>
                  <a:schemeClr val="accent1"/>
                </a:solidFill>
              </a:rPr>
              <a:t> hoch durch realistische und anwendbare Vorschläge</a:t>
            </a:r>
            <a:endParaRPr lang="de-DE" dirty="0">
              <a:solidFill>
                <a:schemeClr val="accent1"/>
              </a:solidFill>
              <a:highlight>
                <a:srgbClr val="FFFF00"/>
              </a:highlight>
            </a:endParaRPr>
          </a:p>
        </p:txBody>
      </p:sp>
      <p:pic>
        <p:nvPicPr>
          <p:cNvPr id="17" name="Graphic 16" descr="Business Growth with solid fill">
            <a:extLst>
              <a:ext uri="{FF2B5EF4-FFF2-40B4-BE49-F238E27FC236}">
                <a16:creationId xmlns:a16="http://schemas.microsoft.com/office/drawing/2014/main" id="{C627A388-1A75-147B-D01D-54108E08C7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320800" y="1673898"/>
            <a:ext cx="914400" cy="914400"/>
          </a:xfrm>
          <a:prstGeom prst="rect">
            <a:avLst/>
          </a:prstGeom>
        </p:spPr>
      </p:pic>
      <p:pic>
        <p:nvPicPr>
          <p:cNvPr id="19" name="Graphic 18" descr="Binary with solid fill">
            <a:extLst>
              <a:ext uri="{FF2B5EF4-FFF2-40B4-BE49-F238E27FC236}">
                <a16:creationId xmlns:a16="http://schemas.microsoft.com/office/drawing/2014/main" id="{216BB300-1BAA-0E8C-12A5-B7E4D222F2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89400" y="1672499"/>
            <a:ext cx="914400" cy="914400"/>
          </a:xfrm>
          <a:prstGeom prst="rect">
            <a:avLst/>
          </a:prstGeom>
        </p:spPr>
      </p:pic>
      <p:sp>
        <p:nvSpPr>
          <p:cNvPr id="20" name="Textfeld 38">
            <a:extLst>
              <a:ext uri="{FF2B5EF4-FFF2-40B4-BE49-F238E27FC236}">
                <a16:creationId xmlns:a16="http://schemas.microsoft.com/office/drawing/2014/main" id="{D1177DDC-CDAE-C4CB-82F5-DB397299B1FA}"/>
              </a:ext>
            </a:extLst>
          </p:cNvPr>
          <p:cNvSpPr txBox="1"/>
          <p:nvPr/>
        </p:nvSpPr>
        <p:spPr>
          <a:xfrm>
            <a:off x="3544658" y="2708351"/>
            <a:ext cx="2643078" cy="923330"/>
          </a:xfrm>
          <a:prstGeom prst="rect">
            <a:avLst/>
          </a:prstGeom>
          <a:noFill/>
        </p:spPr>
        <p:txBody>
          <a:bodyPr wrap="square" numCol="1" anchor="ctr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XAI kann auch mit kategorischen Variablen gut umgehen</a:t>
            </a:r>
          </a:p>
        </p:txBody>
      </p:sp>
      <p:sp>
        <p:nvSpPr>
          <p:cNvPr id="21" name="Textfeld 38">
            <a:extLst>
              <a:ext uri="{FF2B5EF4-FFF2-40B4-BE49-F238E27FC236}">
                <a16:creationId xmlns:a16="http://schemas.microsoft.com/office/drawing/2014/main" id="{C984F635-959A-2A62-5861-22A8BFF580D9}"/>
              </a:ext>
            </a:extLst>
          </p:cNvPr>
          <p:cNvSpPr txBox="1"/>
          <p:nvPr/>
        </p:nvSpPr>
        <p:spPr>
          <a:xfrm>
            <a:off x="6187736" y="2715308"/>
            <a:ext cx="2244077" cy="369332"/>
          </a:xfrm>
          <a:prstGeom prst="rect">
            <a:avLst/>
          </a:prstGeom>
          <a:noFill/>
        </p:spPr>
        <p:txBody>
          <a:bodyPr wrap="square" numCol="1" anchor="ctr">
            <a:spAutoFit/>
          </a:bodyPr>
          <a:lstStyle/>
          <a:p>
            <a:pPr algn="r"/>
            <a:r>
              <a:rPr lang="de-DE" dirty="0">
                <a:solidFill>
                  <a:schemeClr val="accent1"/>
                </a:solidFill>
              </a:rPr>
              <a:t>Grenzen von CARE</a:t>
            </a:r>
          </a:p>
        </p:txBody>
      </p:sp>
    </p:spTree>
    <p:extLst>
      <p:ext uri="{BB962C8B-B14F-4D97-AF65-F5344CB8AC3E}">
        <p14:creationId xmlns:p14="http://schemas.microsoft.com/office/powerpoint/2010/main" val="83042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7;p64">
            <a:extLst>
              <a:ext uri="{FF2B5EF4-FFF2-40B4-BE49-F238E27FC236}">
                <a16:creationId xmlns:a16="http://schemas.microsoft.com/office/drawing/2014/main" id="{A0BAB6F1-F4D3-8B3D-91FD-5D9396466CFA}"/>
              </a:ext>
            </a:extLst>
          </p:cNvPr>
          <p:cNvSpPr txBox="1">
            <a:spLocks/>
          </p:cNvSpPr>
          <p:nvPr/>
        </p:nvSpPr>
        <p:spPr>
          <a:xfrm>
            <a:off x="2187676" y="2275058"/>
            <a:ext cx="472030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defTabSz="914400"/>
            <a:r>
              <a:rPr lang="de-DE" sz="3200" kern="0" dirty="0">
                <a:latin typeface="+mj-lt"/>
              </a:rPr>
              <a:t>Vielen Dank für Eure Aufmerksamkeit</a:t>
            </a:r>
          </a:p>
        </p:txBody>
      </p:sp>
      <p:sp>
        <p:nvSpPr>
          <p:cNvPr id="4" name="Google Shape;669;p64">
            <a:extLst>
              <a:ext uri="{FF2B5EF4-FFF2-40B4-BE49-F238E27FC236}">
                <a16:creationId xmlns:a16="http://schemas.microsoft.com/office/drawing/2014/main" id="{38ED8442-8F8A-07AA-E0E3-5CA93B5F3D14}"/>
              </a:ext>
            </a:extLst>
          </p:cNvPr>
          <p:cNvSpPr txBox="1">
            <a:spLocks/>
          </p:cNvSpPr>
          <p:nvPr/>
        </p:nvSpPr>
        <p:spPr>
          <a:xfrm>
            <a:off x="3370603" y="3559044"/>
            <a:ext cx="2354457" cy="382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4400">
              <a:spcBef>
                <a:spcPts val="1600"/>
              </a:spcBef>
              <a:spcAft>
                <a:spcPts val="1600"/>
              </a:spcAft>
            </a:pPr>
            <a:r>
              <a:rPr lang="en-US" kern="0" dirty="0">
                <a:solidFill>
                  <a:schemeClr val="accent1"/>
                </a:solidFill>
              </a:rPr>
              <a:t>Zeit für </a:t>
            </a:r>
            <a:r>
              <a:rPr lang="en-US" kern="0" dirty="0" err="1">
                <a:solidFill>
                  <a:schemeClr val="accent1"/>
                </a:solidFill>
              </a:rPr>
              <a:t>Fragen</a:t>
            </a:r>
            <a:endParaRPr lang="en-US" kern="0" dirty="0">
              <a:solidFill>
                <a:schemeClr val="accent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EDE2358-C11F-D7A3-9088-AAA051634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75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DCB72220-D208-6DEC-964B-1F14377B8592}"/>
              </a:ext>
            </a:extLst>
          </p:cNvPr>
          <p:cNvSpPr/>
          <p:nvPr/>
        </p:nvSpPr>
        <p:spPr>
          <a:xfrm>
            <a:off x="4591162" y="184844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9D0A416-444D-434A-979F-831A3B5C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001" y="306605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28" name="Grafik 27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3341D90A-56EE-69BC-72A5-2A8FC7C0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044" y="389591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05C39CF-2F36-AF70-0EDD-F06398806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594" y="4157983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6C75B3-EDAC-7E1D-59B7-EC74B6AA9F3E}"/>
              </a:ext>
            </a:extLst>
          </p:cNvPr>
          <p:cNvSpPr txBox="1"/>
          <p:nvPr/>
        </p:nvSpPr>
        <p:spPr>
          <a:xfrm>
            <a:off x="4980643" y="3490899"/>
            <a:ext cx="79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XAI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BA7F311-570C-A20A-2A46-7E94A3A3423E}"/>
              </a:ext>
            </a:extLst>
          </p:cNvPr>
          <p:cNvSpPr/>
          <p:nvPr/>
        </p:nvSpPr>
        <p:spPr>
          <a:xfrm>
            <a:off x="720501" y="1864359"/>
            <a:ext cx="3819638" cy="30771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BE2D5BE-E151-AE3E-276A-DE1BDBCA1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720" y="4094542"/>
            <a:ext cx="685661" cy="676632"/>
          </a:xfrm>
          <a:prstGeom prst="rect">
            <a:avLst/>
          </a:prstGeom>
        </p:spPr>
      </p:pic>
      <p:pic>
        <p:nvPicPr>
          <p:cNvPr id="17" name="Grafik 16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23001AAE-D007-1D7A-32A9-52A7E0D8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69" y="3044368"/>
            <a:ext cx="1041438" cy="167779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31BB30E5-CD2C-1013-1438-028AE597EB03}"/>
              </a:ext>
            </a:extLst>
          </p:cNvPr>
          <p:cNvSpPr txBox="1"/>
          <p:nvPr/>
        </p:nvSpPr>
        <p:spPr>
          <a:xfrm>
            <a:off x="1128765" y="3598919"/>
            <a:ext cx="497393" cy="369332"/>
          </a:xfrm>
          <a:prstGeom prst="rect">
            <a:avLst/>
          </a:prstGeom>
          <a:solidFill>
            <a:srgbClr val="D7D7D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</p:txBody>
      </p:sp>
      <p:pic>
        <p:nvPicPr>
          <p:cNvPr id="19" name="Grafik 18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2F20C485-842C-F66C-16E7-0C23B1904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376" y="2150377"/>
            <a:ext cx="1485097" cy="100556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74D80D3F-DE09-5AAE-3CE0-EC95045B8429}"/>
              </a:ext>
            </a:extLst>
          </p:cNvPr>
          <p:cNvSpPr txBox="1"/>
          <p:nvPr/>
        </p:nvSpPr>
        <p:spPr>
          <a:xfrm>
            <a:off x="1143154" y="2960571"/>
            <a:ext cx="2405118" cy="25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000" dirty="0"/>
          </a:p>
        </p:txBody>
      </p:sp>
      <p:pic>
        <p:nvPicPr>
          <p:cNvPr id="22" name="Grafik 21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9FA5F99D-E5B5-F242-DC3F-1AE4C46B6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109787" y="3155939"/>
            <a:ext cx="1562364" cy="770893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9E70819-5991-4E35-8720-6052223875EA}"/>
              </a:ext>
            </a:extLst>
          </p:cNvPr>
          <p:cNvSpPr txBox="1"/>
          <p:nvPr/>
        </p:nvSpPr>
        <p:spPr>
          <a:xfrm>
            <a:off x="2185890" y="3302565"/>
            <a:ext cx="154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C00000"/>
                </a:solidFill>
                <a:latin typeface="+mj-lt"/>
              </a:rPr>
              <a:t>WARUM?!1ELF?!!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F15A191-0C33-14A6-B2E6-E24C7A9333F8}"/>
              </a:ext>
            </a:extLst>
          </p:cNvPr>
          <p:cNvSpPr txBox="1"/>
          <p:nvPr/>
        </p:nvSpPr>
        <p:spPr>
          <a:xfrm>
            <a:off x="1517035" y="2257321"/>
            <a:ext cx="1485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1"/>
                </a:solidFill>
              </a:rPr>
              <a:t>Prognose: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>
                <a:solidFill>
                  <a:srgbClr val="C00000"/>
                </a:solidFill>
              </a:rPr>
              <a:t>Poor</a:t>
            </a:r>
          </a:p>
        </p:txBody>
      </p:sp>
      <p:pic>
        <p:nvPicPr>
          <p:cNvPr id="34" name="Grafik 3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14DBA72-0E70-B8ED-782B-4DC49EC70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158" y="1987574"/>
            <a:ext cx="2420483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ECED109D-B33E-C046-63DD-213CB75EB6D1}"/>
              </a:ext>
            </a:extLst>
          </p:cNvPr>
          <p:cNvSpPr txBox="1"/>
          <p:nvPr/>
        </p:nvSpPr>
        <p:spPr>
          <a:xfrm>
            <a:off x="5868746" y="2098573"/>
            <a:ext cx="2027512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dein Gehalt um 2300€ steigt </a:t>
            </a:r>
          </a:p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 und die Schulden auf 300€ sinken:</a:t>
            </a:r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06B67AF9-B39C-CBC5-90F5-561F74C96595}"/>
              </a:ext>
            </a:extLst>
          </p:cNvPr>
          <p:cNvSpPr/>
          <p:nvPr/>
        </p:nvSpPr>
        <p:spPr>
          <a:xfrm>
            <a:off x="3495422" y="4092857"/>
            <a:ext cx="360297" cy="367314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1" name="Grafik 30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324436E-7D16-25CC-C51E-97452F804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326127" y="3333541"/>
            <a:ext cx="1452536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69DCEABB-B924-036B-5705-CFCF974CC3CF}"/>
              </a:ext>
            </a:extLst>
          </p:cNvPr>
          <p:cNvSpPr txBox="1"/>
          <p:nvPr/>
        </p:nvSpPr>
        <p:spPr>
          <a:xfrm>
            <a:off x="6354299" y="3365299"/>
            <a:ext cx="145253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Danke, dann werde ich daran arbeiten! </a:t>
            </a:r>
          </a:p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XAI </a:t>
            </a:r>
            <a:r>
              <a:rPr lang="de-DE" sz="1200" b="1" dirty="0" err="1">
                <a:solidFill>
                  <a:schemeClr val="accent2"/>
                </a:solidFill>
                <a:latin typeface="+mj-lt"/>
              </a:rPr>
              <a:t>Beschte</a:t>
            </a:r>
            <a:r>
              <a:rPr lang="de-DE" sz="1200" b="1" dirty="0">
                <a:solidFill>
                  <a:schemeClr val="accent2"/>
                </a:solidFill>
                <a:latin typeface="+mj-lt"/>
              </a:rPr>
              <a:t>!!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F650B49-DC3C-3EAA-0BF9-483980AA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5BE4073-CDAE-7511-7A0F-8A667326B79B}"/>
              </a:ext>
            </a:extLst>
          </p:cNvPr>
          <p:cNvSpPr txBox="1"/>
          <p:nvPr/>
        </p:nvSpPr>
        <p:spPr>
          <a:xfrm>
            <a:off x="-2382778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  <p:sp>
        <p:nvSpPr>
          <p:cNvPr id="4" name="Smiley 3">
            <a:extLst>
              <a:ext uri="{FF2B5EF4-FFF2-40B4-BE49-F238E27FC236}">
                <a16:creationId xmlns:a16="http://schemas.microsoft.com/office/drawing/2014/main" id="{CAADB425-7889-017F-0DD5-73C50F29BACB}"/>
              </a:ext>
            </a:extLst>
          </p:cNvPr>
          <p:cNvSpPr/>
          <p:nvPr/>
        </p:nvSpPr>
        <p:spPr>
          <a:xfrm>
            <a:off x="7609163" y="4146965"/>
            <a:ext cx="373772" cy="367676"/>
          </a:xfrm>
          <a:prstGeom prst="smileyFace">
            <a:avLst>
              <a:gd name="adj" fmla="val 4653"/>
            </a:avLst>
          </a:prstGeom>
          <a:solidFill>
            <a:schemeClr val="bg1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54">
            <a:extLst>
              <a:ext uri="{FF2B5EF4-FFF2-40B4-BE49-F238E27FC236}">
                <a16:creationId xmlns:a16="http://schemas.microsoft.com/office/drawing/2014/main" id="{2E57A0FF-CA45-9DA6-E2F5-7EE9D474592B}"/>
              </a:ext>
            </a:extLst>
          </p:cNvPr>
          <p:cNvSpPr txBox="1"/>
          <p:nvPr/>
        </p:nvSpPr>
        <p:spPr>
          <a:xfrm>
            <a:off x="2529192" y="5196053"/>
            <a:ext cx="407589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Fokus: </a:t>
            </a:r>
            <a:r>
              <a:rPr lang="de-DE" dirty="0" err="1"/>
              <a:t>KundInnenzufriedenheit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5727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/>
      <p:bldP spid="15" grpId="0" animBg="1"/>
      <p:bldP spid="18" grpId="0" animBg="1"/>
      <p:bldP spid="23" grpId="0"/>
      <p:bldP spid="24" grpId="0"/>
      <p:bldP spid="36" grpId="0"/>
      <p:bldP spid="3" grpId="0" animBg="1"/>
      <p:bldP spid="32" grpId="0"/>
      <p:bldP spid="4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02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Theorie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BA1F1ABF-3E52-3052-0D31-3C8323A7B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1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2. Theoretische Grundlagen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7125651" cy="4895849"/>
          </a:xfrm>
        </p:spPr>
        <p:txBody>
          <a:bodyPr/>
          <a:lstStyle/>
          <a:p>
            <a:r>
              <a:rPr lang="de-DE" b="1" dirty="0"/>
              <a:t>AI:  </a:t>
            </a:r>
            <a:r>
              <a:rPr lang="de-DE" b="1" dirty="0" err="1"/>
              <a:t>Btw</a:t>
            </a:r>
            <a:r>
              <a:rPr lang="de-DE" b="1" dirty="0"/>
              <a:t> mit grün das </a:t>
            </a:r>
            <a:r>
              <a:rPr lang="de-DE" b="1" dirty="0" err="1"/>
              <a:t>makriert</a:t>
            </a:r>
            <a:r>
              <a:rPr lang="de-DE" b="1" dirty="0"/>
              <a:t>, was uns betrifft </a:t>
            </a:r>
          </a:p>
          <a:p>
            <a:pPr marL="0" indent="0">
              <a:buNone/>
            </a:pP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Algorithmen, die mithilfe von Daten Strukturen erlernen, Aufgaben erledigen oder Entscheidungen treffen können</a:t>
            </a:r>
          </a:p>
          <a:p>
            <a:pPr marL="0" indent="0">
              <a:buNone/>
            </a:pPr>
            <a:r>
              <a:rPr lang="de-DE" dirty="0"/>
              <a:t>Ansatz zur Unterteilung von AI: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F67AB59-1E4E-D840-4102-5A5EB8B81D9F}"/>
              </a:ext>
            </a:extLst>
          </p:cNvPr>
          <p:cNvSpPr/>
          <p:nvPr/>
        </p:nvSpPr>
        <p:spPr>
          <a:xfrm>
            <a:off x="1036320" y="2857500"/>
            <a:ext cx="5928360" cy="9004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AI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2296753-CCF1-A5E4-06E3-E9DE7378CDDA}"/>
              </a:ext>
            </a:extLst>
          </p:cNvPr>
          <p:cNvSpPr/>
          <p:nvPr/>
        </p:nvSpPr>
        <p:spPr>
          <a:xfrm>
            <a:off x="110532" y="4047896"/>
            <a:ext cx="3425148" cy="24900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tx1"/>
                </a:solidFill>
              </a:rPr>
              <a:t>Supervised</a:t>
            </a:r>
            <a:r>
              <a:rPr lang="de-DE" sz="1200" b="1" dirty="0">
                <a:solidFill>
                  <a:schemeClr val="tx1"/>
                </a:solidFill>
              </a:rPr>
              <a:t> Learning:</a:t>
            </a:r>
          </a:p>
          <a:p>
            <a:pPr algn="ctr"/>
            <a:endParaRPr lang="de-DE" sz="12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Erlernen von Strukturen und Beziehung mit Hilfe von gelabelter (Trainings-) Daten 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Prognose auf neue Out-</a:t>
            </a:r>
            <a:r>
              <a:rPr lang="de-DE" sz="1000" b="1" dirty="0" err="1">
                <a:solidFill>
                  <a:schemeClr val="tx1"/>
                </a:solidFill>
              </a:rPr>
              <a:t>Of</a:t>
            </a:r>
            <a:r>
              <a:rPr lang="de-DE" sz="1000" b="1" dirty="0">
                <a:solidFill>
                  <a:schemeClr val="tx1"/>
                </a:solidFill>
              </a:rPr>
              <a:t>-Sample Daten</a:t>
            </a:r>
          </a:p>
          <a:p>
            <a:pPr algn="ctr"/>
            <a:endParaRPr lang="de-DE" sz="1000" b="1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C71064F-3370-8C12-C7F3-79CDA28DCC8D}"/>
              </a:ext>
            </a:extLst>
          </p:cNvPr>
          <p:cNvSpPr/>
          <p:nvPr/>
        </p:nvSpPr>
        <p:spPr>
          <a:xfrm>
            <a:off x="4572000" y="4008304"/>
            <a:ext cx="3425148" cy="25296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tx1"/>
                </a:solidFill>
              </a:rPr>
              <a:t>Unsupervised</a:t>
            </a:r>
            <a:r>
              <a:rPr lang="de-DE" sz="1200" b="1" dirty="0">
                <a:solidFill>
                  <a:schemeClr val="tx1"/>
                </a:solidFill>
              </a:rPr>
              <a:t> Learning:</a:t>
            </a:r>
          </a:p>
          <a:p>
            <a:pPr algn="ctr"/>
            <a:endParaRPr lang="de-DE" sz="1200" b="1" dirty="0">
              <a:solidFill>
                <a:schemeClr val="tx1"/>
              </a:solidFill>
            </a:endParaRPr>
          </a:p>
          <a:p>
            <a:pPr algn="ctr"/>
            <a:r>
              <a:rPr lang="de-DE" sz="1000" dirty="0">
                <a:solidFill>
                  <a:schemeClr val="tx1"/>
                </a:solidFill>
              </a:rPr>
              <a:t>(Explorativ) Muster in Daten identifizieren, ohne auf vorgegebene Ausgabeergebnisse zurückzugreifen</a:t>
            </a:r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8B5243-527B-9140-8981-42EDC8FD0E87}"/>
              </a:ext>
            </a:extLst>
          </p:cNvPr>
          <p:cNvSpPr/>
          <p:nvPr/>
        </p:nvSpPr>
        <p:spPr>
          <a:xfrm>
            <a:off x="266700" y="5348816"/>
            <a:ext cx="1272540" cy="8157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Regressionen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03554B0-33D5-FAC1-9364-B0866A7CE044}"/>
              </a:ext>
            </a:extLst>
          </p:cNvPr>
          <p:cNvSpPr/>
          <p:nvPr/>
        </p:nvSpPr>
        <p:spPr>
          <a:xfrm>
            <a:off x="1970326" y="5348816"/>
            <a:ext cx="1382474" cy="8157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Klassifikationen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F50A185-18C0-CDB6-39D0-53A9D44D593E}"/>
              </a:ext>
            </a:extLst>
          </p:cNvPr>
          <p:cNvSpPr/>
          <p:nvPr/>
        </p:nvSpPr>
        <p:spPr>
          <a:xfrm>
            <a:off x="4724400" y="5326379"/>
            <a:ext cx="1377669" cy="8157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Clusteranalysen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96EB7DE-1385-0CD4-BB13-0CD386D21B6D}"/>
              </a:ext>
            </a:extLst>
          </p:cNvPr>
          <p:cNvSpPr/>
          <p:nvPr/>
        </p:nvSpPr>
        <p:spPr>
          <a:xfrm>
            <a:off x="6533155" y="5326379"/>
            <a:ext cx="1272540" cy="8157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/>
          </a:p>
          <a:p>
            <a:pPr algn="ctr"/>
            <a:r>
              <a:rPr lang="de-DE" sz="1200" b="1" dirty="0">
                <a:solidFill>
                  <a:schemeClr val="tx1"/>
                </a:solidFill>
              </a:rPr>
              <a:t>Assoziations-regeln,</a:t>
            </a:r>
          </a:p>
          <a:p>
            <a:pPr algn="ctr"/>
            <a:r>
              <a:rPr lang="de-DE" sz="1200" b="1" dirty="0">
                <a:solidFill>
                  <a:schemeClr val="tx1"/>
                </a:solidFill>
              </a:rPr>
              <a:t>Dimensions-reduktionen,...</a:t>
            </a:r>
          </a:p>
          <a:p>
            <a:pPr algn="ctr"/>
            <a:endParaRPr lang="de-DE" sz="120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B8F94F6-2E4D-9131-3A27-419907830027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1823106" y="3757913"/>
            <a:ext cx="2177394" cy="289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A1A25B4-36FA-8514-AFFA-94A1EE41BB0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000500" y="3757913"/>
            <a:ext cx="2284074" cy="250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66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2. Theoretische Grundlagen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6691311" cy="4895849"/>
          </a:xfrm>
        </p:spPr>
        <p:txBody>
          <a:bodyPr/>
          <a:lstStyle/>
          <a:p>
            <a:r>
              <a:rPr lang="de-DE" b="1" dirty="0"/>
              <a:t>XAI:</a:t>
            </a:r>
          </a:p>
          <a:p>
            <a:pPr marL="0" indent="0">
              <a:buNone/>
            </a:pPr>
            <a:r>
              <a:rPr lang="de-DE" dirty="0"/>
              <a:t>Teilgebiet mit dem Ziel, Black-Box Modelle transparent, verständlich, vertrauensvoll, etc. zu machen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Verschiedene Ansätze um dieses Ziel zu erreichen: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74FA221-103D-02E1-EE91-C69F1FB45654}"/>
              </a:ext>
            </a:extLst>
          </p:cNvPr>
          <p:cNvSpPr/>
          <p:nvPr/>
        </p:nvSpPr>
        <p:spPr>
          <a:xfrm>
            <a:off x="678179" y="3208020"/>
            <a:ext cx="3215639" cy="2834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Ante-hoc:</a:t>
            </a:r>
            <a:r>
              <a:rPr lang="de-DE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sz="1000" b="1" dirty="0">
                <a:solidFill>
                  <a:schemeClr val="tx1"/>
                </a:solidFill>
              </a:rPr>
              <a:t>Ansatz, Erklärbarkeit eines Modells von Anfang an und während des Trainings zu berücksichtigen</a:t>
            </a:r>
          </a:p>
          <a:p>
            <a:pPr algn="ctr"/>
            <a:endParaRPr lang="de-DE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Beispielmethoden: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Entscheidungsbäume 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b="1" dirty="0" err="1">
                <a:solidFill>
                  <a:schemeClr val="tx1"/>
                </a:solidFill>
              </a:rPr>
              <a:t>Explaining</a:t>
            </a:r>
            <a:r>
              <a:rPr lang="de-DE" sz="1000" b="1" dirty="0">
                <a:solidFill>
                  <a:schemeClr val="tx1"/>
                </a:solidFill>
              </a:rPr>
              <a:t> </a:t>
            </a:r>
            <a:r>
              <a:rPr lang="de-DE" sz="1000" b="1" dirty="0" err="1">
                <a:solidFill>
                  <a:schemeClr val="tx1"/>
                </a:solidFill>
              </a:rPr>
              <a:t>Boosting</a:t>
            </a:r>
            <a:r>
              <a:rPr lang="de-DE" sz="1000" b="1" dirty="0">
                <a:solidFill>
                  <a:schemeClr val="tx1"/>
                </a:solidFill>
              </a:rPr>
              <a:t> Machines </a:t>
            </a:r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E231384-5729-F616-5961-7D38B3AEF125}"/>
              </a:ext>
            </a:extLst>
          </p:cNvPr>
          <p:cNvSpPr/>
          <p:nvPr/>
        </p:nvSpPr>
        <p:spPr>
          <a:xfrm>
            <a:off x="4472940" y="3208020"/>
            <a:ext cx="3215640" cy="2773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Post-hoc:</a:t>
            </a:r>
            <a:r>
              <a:rPr lang="de-DE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Verhalten des Modells erklären, nachdem es trainiert worden ist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Beispielansätze: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Feature </a:t>
            </a:r>
            <a:r>
              <a:rPr lang="de-DE" sz="1000" b="1" dirty="0" err="1">
                <a:solidFill>
                  <a:schemeClr val="tx1"/>
                </a:solidFill>
              </a:rPr>
              <a:t>Importance</a:t>
            </a:r>
            <a:r>
              <a:rPr lang="de-DE" sz="1000" b="1" dirty="0">
                <a:solidFill>
                  <a:schemeClr val="tx1"/>
                </a:solidFill>
              </a:rPr>
              <a:t>: </a:t>
            </a:r>
            <a:r>
              <a:rPr lang="de-DE" sz="1000" dirty="0">
                <a:solidFill>
                  <a:schemeClr val="tx1"/>
                </a:solidFill>
              </a:rPr>
              <a:t>Welche Variablen tragen zum Ergebnis des KI-Systems bei?</a:t>
            </a:r>
          </a:p>
          <a:p>
            <a:pPr algn="ctr"/>
            <a:r>
              <a:rPr lang="de-DE" sz="1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Regel-Extraktion: </a:t>
            </a:r>
            <a:r>
              <a:rPr lang="de-DE" sz="1000" dirty="0">
                <a:solidFill>
                  <a:schemeClr val="tx1"/>
                </a:solidFill>
              </a:rPr>
              <a:t>Welchen Regeln folgt das KI-System?</a:t>
            </a:r>
          </a:p>
          <a:p>
            <a:pPr algn="ctr"/>
            <a:endParaRPr lang="de-DE" sz="1000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 err="1">
                <a:solidFill>
                  <a:schemeClr val="tx1"/>
                </a:solidFill>
              </a:rPr>
              <a:t>Anchors</a:t>
            </a:r>
            <a:r>
              <a:rPr lang="de-DE" sz="1000" b="1" dirty="0">
                <a:solidFill>
                  <a:schemeClr val="tx1"/>
                </a:solidFill>
              </a:rPr>
              <a:t>: </a:t>
            </a:r>
            <a:r>
              <a:rPr lang="de-DE" sz="1000" dirty="0">
                <a:solidFill>
                  <a:schemeClr val="tx1"/>
                </a:solidFill>
              </a:rPr>
              <a:t>Woran macht das KI-System das Ergebnis fest?</a:t>
            </a: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Kontrafaktische Erklärungen: </a:t>
            </a:r>
            <a:r>
              <a:rPr lang="de-DE" sz="1000" dirty="0">
                <a:solidFill>
                  <a:schemeClr val="tx1"/>
                </a:solidFill>
              </a:rPr>
              <a:t>Welche Eingabe-Veränderungen würden eine andere Ausgabe zur Folge haben?</a:t>
            </a:r>
          </a:p>
          <a:p>
            <a:pPr algn="ctr"/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67121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1F1C2CD-C2A4-2A90-A3C1-240EBEEC0953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L-Form 14">
            <a:extLst>
              <a:ext uri="{FF2B5EF4-FFF2-40B4-BE49-F238E27FC236}">
                <a16:creationId xmlns:a16="http://schemas.microsoft.com/office/drawing/2014/main" id="{7EF1BA5A-BAFB-A431-2FC9-0326D723D4B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BB84AE8-617F-6D9A-2BA5-666529595180}"/>
              </a:ext>
            </a:extLst>
          </p:cNvPr>
          <p:cNvSpPr/>
          <p:nvPr/>
        </p:nvSpPr>
        <p:spPr>
          <a:xfrm>
            <a:off x="605097" y="4151920"/>
            <a:ext cx="7933803" cy="19967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11638DD-37E8-36DB-FB4F-35C612B25E39}"/>
              </a:ext>
            </a:extLst>
          </p:cNvPr>
          <p:cNvSpPr/>
          <p:nvPr/>
        </p:nvSpPr>
        <p:spPr>
          <a:xfrm>
            <a:off x="605098" y="1726163"/>
            <a:ext cx="7933803" cy="19967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4DAD634-EDA4-FBD5-E57E-33C3EEFFCE0E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pic>
        <p:nvPicPr>
          <p:cNvPr id="6" name="Grafik 5" descr="Marke folgen mit einfarbiger Füllung">
            <a:extLst>
              <a:ext uri="{FF2B5EF4-FFF2-40B4-BE49-F238E27FC236}">
                <a16:creationId xmlns:a16="http://schemas.microsoft.com/office/drawing/2014/main" id="{A1FBB22D-4A2A-1453-52C2-9F02B7DE4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99" y="2320242"/>
            <a:ext cx="519545" cy="5195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FB6A8C2-8C2F-EF6C-D88C-3C682EFD6AB3}"/>
              </a:ext>
            </a:extLst>
          </p:cNvPr>
          <p:cNvSpPr txBox="1"/>
          <p:nvPr/>
        </p:nvSpPr>
        <p:spPr>
          <a:xfrm>
            <a:off x="1186995" y="4735744"/>
            <a:ext cx="528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Kontrafaktische Erklärung User-</a:t>
            </a:r>
            <a:r>
              <a:rPr lang="de-DE" dirty="0" err="1">
                <a:solidFill>
                  <a:schemeClr val="accent1"/>
                </a:solidFill>
              </a:rPr>
              <a:t>centric</a:t>
            </a:r>
            <a:r>
              <a:rPr lang="de-DE" dirty="0">
                <a:solidFill>
                  <a:schemeClr val="accent1"/>
                </a:solidFill>
              </a:rPr>
              <a:t> (Miller,2019) und in XAI etabliert (Byrne,2019)</a:t>
            </a:r>
          </a:p>
        </p:txBody>
      </p:sp>
      <p:pic>
        <p:nvPicPr>
          <p:cNvPr id="8" name="Grafik 7" descr="Marke folgen mit einfarbiger Füllung">
            <a:extLst>
              <a:ext uri="{FF2B5EF4-FFF2-40B4-BE49-F238E27FC236}">
                <a16:creationId xmlns:a16="http://schemas.microsoft.com/office/drawing/2014/main" id="{73F31BE0-5233-062C-6DA7-EC8429217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97" y="4735744"/>
            <a:ext cx="519545" cy="51954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2ED78BF-3D3E-A726-0171-C7D39A1D4910}"/>
              </a:ext>
            </a:extLst>
          </p:cNvPr>
          <p:cNvSpPr txBox="1"/>
          <p:nvPr/>
        </p:nvSpPr>
        <p:spPr>
          <a:xfrm>
            <a:off x="1186995" y="2395348"/>
            <a:ext cx="7837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Hypothetische Erklärungen für Ereignisse, die nicht tatsächlich stattgefunden haben</a:t>
            </a:r>
          </a:p>
        </p:txBody>
      </p:sp>
      <p:pic>
        <p:nvPicPr>
          <p:cNvPr id="10" name="Grafik 9" descr="Marke folgen mit einfarbiger Füllung">
            <a:extLst>
              <a:ext uri="{FF2B5EF4-FFF2-40B4-BE49-F238E27FC236}">
                <a16:creationId xmlns:a16="http://schemas.microsoft.com/office/drawing/2014/main" id="{52CC6345-B799-B4BA-DC64-DE8F7A10E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99" y="2994694"/>
            <a:ext cx="519545" cy="51954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54701BF-1EEE-0626-98FE-A256994B3664}"/>
              </a:ext>
            </a:extLst>
          </p:cNvPr>
          <p:cNvSpPr txBox="1"/>
          <p:nvPr/>
        </p:nvSpPr>
        <p:spPr>
          <a:xfrm>
            <a:off x="1186995" y="3034055"/>
            <a:ext cx="7837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Eine Art, wie wir Menschen Erklärungen konstruieren (Miller,2019)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421C228-0589-9B98-CDEE-58843E757996}"/>
              </a:ext>
            </a:extLst>
          </p:cNvPr>
          <p:cNvSpPr txBox="1"/>
          <p:nvPr/>
        </p:nvSpPr>
        <p:spPr>
          <a:xfrm flipH="1">
            <a:off x="605099" y="1869151"/>
            <a:ext cx="729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Sozialwissenschaftlicher Hintergrund: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7CD0B61-07C3-9F15-22D7-DE1DD125400E}"/>
              </a:ext>
            </a:extLst>
          </p:cNvPr>
          <p:cNvSpPr txBox="1"/>
          <p:nvPr/>
        </p:nvSpPr>
        <p:spPr>
          <a:xfrm flipH="1">
            <a:off x="642513" y="4289326"/>
            <a:ext cx="729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XAI Hintergrund:</a:t>
            </a:r>
          </a:p>
        </p:txBody>
      </p:sp>
      <p:pic>
        <p:nvPicPr>
          <p:cNvPr id="18" name="Grafik 17" descr="Marke folgen mit einfarbiger Füllung">
            <a:extLst>
              <a:ext uri="{FF2B5EF4-FFF2-40B4-BE49-F238E27FC236}">
                <a16:creationId xmlns:a16="http://schemas.microsoft.com/office/drawing/2014/main" id="{E1E944EC-3420-3F61-2837-CEB8785DE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99" y="5382075"/>
            <a:ext cx="519545" cy="51954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3D065163-CDBA-530D-0F56-83A10479A4F5}"/>
              </a:ext>
            </a:extLst>
          </p:cNvPr>
          <p:cNvSpPr txBox="1"/>
          <p:nvPr/>
        </p:nvSpPr>
        <p:spPr>
          <a:xfrm>
            <a:off x="1186995" y="5382075"/>
            <a:ext cx="528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Besteht aus Fact (Tatsache) und Foil (Alternativer Input, durch den sich AI-Prognose ändert)</a:t>
            </a:r>
          </a:p>
        </p:txBody>
      </p:sp>
    </p:spTree>
    <p:extLst>
      <p:ext uri="{BB962C8B-B14F-4D97-AF65-F5344CB8AC3E}">
        <p14:creationId xmlns:p14="http://schemas.microsoft.com/office/powerpoint/2010/main" val="256190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51B5D07-2456-C8F7-1076-7E85B0ED855A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L-Form 9">
            <a:extLst>
              <a:ext uri="{FF2B5EF4-FFF2-40B4-BE49-F238E27FC236}">
                <a16:creationId xmlns:a16="http://schemas.microsoft.com/office/drawing/2014/main" id="{657499A1-6B57-AAEA-95AB-A9FF135FC828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1709161" y="1598807"/>
            <a:ext cx="5725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chemeClr val="accent1"/>
                </a:solidFill>
              </a:rPr>
              <a:t>Algorithmusauswahl</a:t>
            </a:r>
            <a:r>
              <a:rPr lang="de-DE" sz="2400" dirty="0">
                <a:solidFill>
                  <a:schemeClr val="accent1"/>
                </a:solidFill>
              </a:rPr>
              <a:t>: CARE</a:t>
            </a:r>
          </a:p>
        </p:txBody>
      </p:sp>
      <p:pic>
        <p:nvPicPr>
          <p:cNvPr id="6" name="Grafik 5" descr="Marke folgen mit einfarbiger Füllung">
            <a:extLst>
              <a:ext uri="{FF2B5EF4-FFF2-40B4-BE49-F238E27FC236}">
                <a16:creationId xmlns:a16="http://schemas.microsoft.com/office/drawing/2014/main" id="{B63E8267-89F2-305F-F74D-1E74F9D3F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9" y="2320242"/>
            <a:ext cx="519545" cy="5195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67C506F-7638-5B73-3817-53EAD2BE0FAE}"/>
              </a:ext>
            </a:extLst>
          </p:cNvPr>
          <p:cNvSpPr txBox="1"/>
          <p:nvPr/>
        </p:nvSpPr>
        <p:spPr>
          <a:xfrm>
            <a:off x="1186995" y="3068707"/>
            <a:ext cx="555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Model-agnostischer, </a:t>
            </a:r>
            <a:r>
              <a:rPr lang="de-DE" dirty="0" err="1">
                <a:solidFill>
                  <a:schemeClr val="accent1"/>
                </a:solidFill>
              </a:rPr>
              <a:t>gradienten</a:t>
            </a:r>
            <a:r>
              <a:rPr lang="de-DE" dirty="0">
                <a:solidFill>
                  <a:schemeClr val="accent1"/>
                </a:solidFill>
              </a:rPr>
              <a:t>-freier Ansatz bestehend aus verschiedenen Zielfunktionen</a:t>
            </a:r>
          </a:p>
        </p:txBody>
      </p:sp>
      <p:pic>
        <p:nvPicPr>
          <p:cNvPr id="8" name="Grafik 7" descr="Marke folgen mit einfarbiger Füllung">
            <a:extLst>
              <a:ext uri="{FF2B5EF4-FFF2-40B4-BE49-F238E27FC236}">
                <a16:creationId xmlns:a16="http://schemas.microsoft.com/office/drawing/2014/main" id="{0FDD587F-69BA-B649-D437-A9572ED43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2993601"/>
            <a:ext cx="519545" cy="51954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C32FC4A-E1C9-F169-BA12-5A2F07C9F5BC}"/>
              </a:ext>
            </a:extLst>
          </p:cNvPr>
          <p:cNvSpPr txBox="1"/>
          <p:nvPr/>
        </p:nvSpPr>
        <p:spPr>
          <a:xfrm>
            <a:off x="1186996" y="2395348"/>
            <a:ext cx="6115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Algorithmus zur </a:t>
            </a:r>
            <a:r>
              <a:rPr lang="de-DE" dirty="0" err="1">
                <a:solidFill>
                  <a:schemeClr val="accent1"/>
                </a:solidFill>
              </a:rPr>
              <a:t>generierung</a:t>
            </a:r>
            <a:r>
              <a:rPr lang="de-DE" dirty="0">
                <a:solidFill>
                  <a:schemeClr val="accent1"/>
                </a:solidFill>
              </a:rPr>
              <a:t> von kontrafaktischen Erklärungen (2021)</a:t>
            </a:r>
            <a:endParaRPr lang="de-DE" dirty="0"/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BE581C9-810D-A9FB-8A44-501D57A0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3B7240A-6848-1C57-A896-DAEE6AB75A2A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0DEC42D-6A65-97FF-F7AA-69DA6A1D78A9}"/>
              </a:ext>
            </a:extLst>
          </p:cNvPr>
          <p:cNvSpPr txBox="1"/>
          <p:nvPr/>
        </p:nvSpPr>
        <p:spPr>
          <a:xfrm>
            <a:off x="1186995" y="3897808"/>
            <a:ext cx="555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Framework mit Algorithmus frei zugänglich</a:t>
            </a:r>
          </a:p>
        </p:txBody>
      </p:sp>
      <p:pic>
        <p:nvPicPr>
          <p:cNvPr id="15" name="Grafik 14" descr="Marke folgen mit einfarbiger Füllung">
            <a:extLst>
              <a:ext uri="{FF2B5EF4-FFF2-40B4-BE49-F238E27FC236}">
                <a16:creationId xmlns:a16="http://schemas.microsoft.com/office/drawing/2014/main" id="{87E96C99-AC7E-7F9D-2D01-0996D5E51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3822702"/>
            <a:ext cx="519545" cy="519545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EEC20FF5-F20F-2D02-F982-4EA634203BA7}"/>
              </a:ext>
            </a:extLst>
          </p:cNvPr>
          <p:cNvSpPr/>
          <p:nvPr/>
        </p:nvSpPr>
        <p:spPr>
          <a:xfrm>
            <a:off x="1866900" y="4388397"/>
            <a:ext cx="5105400" cy="23076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C8E14C8-DA61-019F-1013-7623B6E53D94}"/>
              </a:ext>
            </a:extLst>
          </p:cNvPr>
          <p:cNvCxnSpPr>
            <a:cxnSpLocks/>
            <a:stCxn id="20" idx="0"/>
            <a:endCxn id="20" idx="2"/>
          </p:cNvCxnSpPr>
          <p:nvPr/>
        </p:nvCxnSpPr>
        <p:spPr>
          <a:xfrm>
            <a:off x="4419600" y="4388397"/>
            <a:ext cx="0" cy="23076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7373C989-73B9-0DC0-02FA-83186200C464}"/>
              </a:ext>
            </a:extLst>
          </p:cNvPr>
          <p:cNvCxnSpPr>
            <a:cxnSpLocks/>
            <a:stCxn id="20" idx="1"/>
            <a:endCxn id="20" idx="3"/>
          </p:cNvCxnSpPr>
          <p:nvPr/>
        </p:nvCxnSpPr>
        <p:spPr>
          <a:xfrm>
            <a:off x="1866900" y="5542236"/>
            <a:ext cx="5105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CCCA79FD-5759-74BF-DC08-37FEB06EEBE9}"/>
              </a:ext>
            </a:extLst>
          </p:cNvPr>
          <p:cNvSpPr txBox="1"/>
          <p:nvPr/>
        </p:nvSpPr>
        <p:spPr>
          <a:xfrm>
            <a:off x="2409826" y="4722692"/>
            <a:ext cx="18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Actionability</a:t>
            </a:r>
            <a:endParaRPr lang="de-DE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B23384F-CF2C-4F84-8A32-27FB30A3C264}"/>
              </a:ext>
            </a:extLst>
          </p:cNvPr>
          <p:cNvSpPr txBox="1"/>
          <p:nvPr/>
        </p:nvSpPr>
        <p:spPr>
          <a:xfrm>
            <a:off x="4971357" y="4722692"/>
            <a:ext cx="18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Soundness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00765E3-2D2B-0422-80CC-F28648A750F6}"/>
              </a:ext>
            </a:extLst>
          </p:cNvPr>
          <p:cNvSpPr txBox="1"/>
          <p:nvPr/>
        </p:nvSpPr>
        <p:spPr>
          <a:xfrm>
            <a:off x="2409826" y="5901589"/>
            <a:ext cx="18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Coherency</a:t>
            </a:r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7D80CEE6-24FA-DF06-E77C-582C73203A34}"/>
              </a:ext>
            </a:extLst>
          </p:cNvPr>
          <p:cNvSpPr txBox="1"/>
          <p:nvPr/>
        </p:nvSpPr>
        <p:spPr>
          <a:xfrm>
            <a:off x="4971357" y="5905233"/>
            <a:ext cx="18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Validity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721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896789A-B874-FB46-70DC-1206116E3A2A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60314F6-2B59-DB82-349D-094D81AB839D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3DC3708F-F690-EA25-BBAD-408381F8B9AB}"/>
              </a:ext>
            </a:extLst>
          </p:cNvPr>
          <p:cNvSpPr/>
          <p:nvPr/>
        </p:nvSpPr>
        <p:spPr>
          <a:xfrm>
            <a:off x="242596" y="1266030"/>
            <a:ext cx="5010705" cy="3547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anpassen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0D12B81-3A35-9ACF-A613-37F0979E08EB}"/>
              </a:ext>
            </a:extLst>
          </p:cNvPr>
          <p:cNvSpPr txBox="1"/>
          <p:nvPr/>
        </p:nvSpPr>
        <p:spPr>
          <a:xfrm>
            <a:off x="6445420" y="1244699"/>
            <a:ext cx="2698580" cy="36933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accent3"/>
                </a:solidFill>
              </a:rPr>
              <a:t>@Simon damit ist gemeint: 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r>
              <a:rPr lang="de-DE" dirty="0">
                <a:solidFill>
                  <a:schemeClr val="accent3"/>
                </a:solidFill>
              </a:rPr>
              <a:t> kannst du dazu eine Folie basteln / den Punkt umbenennen?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A9AEEF-981A-62C7-1B05-8F3437AB5ABF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  <p:pic>
        <p:nvPicPr>
          <p:cNvPr id="6" name="Grafik 5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D63FD9C1-4BDC-5E42-6F55-9B9CB06D1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46" y="2569540"/>
            <a:ext cx="679675" cy="1094979"/>
          </a:xfrm>
          <a:prstGeom prst="rect">
            <a:avLst/>
          </a:prstGeom>
        </p:spPr>
      </p:pic>
      <p:pic>
        <p:nvPicPr>
          <p:cNvPr id="7" name="Grafik 6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D15E9F31-D057-B3D4-F81D-73EDA6F62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50" y="2117241"/>
            <a:ext cx="834113" cy="452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03DBDF5-E69E-E976-A062-87867573297B}"/>
              </a:ext>
            </a:extLst>
          </p:cNvPr>
          <p:cNvSpPr txBox="1"/>
          <p:nvPr/>
        </p:nvSpPr>
        <p:spPr>
          <a:xfrm>
            <a:off x="948059" y="2099964"/>
            <a:ext cx="325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</a:rPr>
              <a:t>Prognose</a:t>
            </a:r>
          </a:p>
          <a:p>
            <a:r>
              <a:rPr lang="de-DE" sz="800" dirty="0">
                <a:solidFill>
                  <a:schemeClr val="accent1"/>
                </a:solidFill>
              </a:rPr>
              <a:t> „Standard“</a:t>
            </a:r>
          </a:p>
        </p:txBody>
      </p:sp>
      <p:pic>
        <p:nvPicPr>
          <p:cNvPr id="9" name="Grafik 8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DF3678C-C150-2A78-C840-754F9518B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695" y="2434644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B70C0B3-511D-5456-BAB0-A0AE8055B07C}"/>
              </a:ext>
            </a:extLst>
          </p:cNvPr>
          <p:cNvSpPr txBox="1"/>
          <p:nvPr/>
        </p:nvSpPr>
        <p:spPr>
          <a:xfrm>
            <a:off x="2420837" y="2956443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14" name="Grafik 1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B883AFAE-0DDA-B727-D747-864CEB15E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5190" y="1541069"/>
            <a:ext cx="1760663" cy="9547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8F02B99-2E87-F25A-82B3-3530CDDA1804}"/>
              </a:ext>
            </a:extLst>
          </p:cNvPr>
          <p:cNvSpPr txBox="1"/>
          <p:nvPr/>
        </p:nvSpPr>
        <p:spPr>
          <a:xfrm>
            <a:off x="3431632" y="1657646"/>
            <a:ext cx="687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</a:rPr>
              <a:t>„Poor“ hat die zweithöchste </a:t>
            </a:r>
          </a:p>
          <a:p>
            <a:r>
              <a:rPr lang="de-DE" sz="800" dirty="0">
                <a:solidFill>
                  <a:schemeClr val="accent1"/>
                </a:solidFill>
              </a:rPr>
              <a:t>Zuordnungswahrscheinlichkeit</a:t>
            </a:r>
          </a:p>
          <a:p>
            <a:r>
              <a:rPr lang="de-DE" sz="800" dirty="0">
                <a:solidFill>
                  <a:schemeClr val="accent1"/>
                </a:solidFill>
              </a:rPr>
              <a:t> </a:t>
            </a:r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de-DE" sz="800" dirty="0">
                <a:solidFill>
                  <a:schemeClr val="accent1"/>
                </a:solidFill>
              </a:rPr>
              <a:t> Zielklasse!</a:t>
            </a:r>
          </a:p>
        </p:txBody>
      </p:sp>
      <p:pic>
        <p:nvPicPr>
          <p:cNvPr id="16" name="Grafik 15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83403AD1-F0AC-CFB4-6DD8-C29F98CE4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315189" y="3040003"/>
            <a:ext cx="1760663" cy="9547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20235A7-3983-C53F-7CA1-8EB4560A7A56}"/>
              </a:ext>
            </a:extLst>
          </p:cNvPr>
          <p:cNvSpPr txBox="1"/>
          <p:nvPr/>
        </p:nvSpPr>
        <p:spPr>
          <a:xfrm>
            <a:off x="3500729" y="3414029"/>
            <a:ext cx="256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</a:rPr>
              <a:t>„Standard?“</a:t>
            </a:r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 „</a:t>
            </a:r>
            <a:r>
              <a:rPr lang="de-DE" sz="800" dirty="0" err="1">
                <a:solidFill>
                  <a:schemeClr val="accent1"/>
                </a:solidFill>
                <a:sym typeface="Wingdings" panose="05000000000000000000" pitchFamily="2" charset="2"/>
              </a:rPr>
              <a:t>Good</a:t>
            </a:r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“!</a:t>
            </a:r>
          </a:p>
          <a:p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„Poor“?“Standard“</a:t>
            </a:r>
          </a:p>
          <a:p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„</a:t>
            </a:r>
            <a:r>
              <a:rPr lang="de-DE" sz="800" dirty="0" err="1">
                <a:solidFill>
                  <a:schemeClr val="accent1"/>
                </a:solidFill>
                <a:sym typeface="Wingdings" panose="05000000000000000000" pitchFamily="2" charset="2"/>
              </a:rPr>
              <a:t>Good</a:t>
            </a:r>
            <a:r>
              <a:rPr lang="de-DE" sz="800" dirty="0">
                <a:solidFill>
                  <a:schemeClr val="accent1"/>
                </a:solidFill>
                <a:sym typeface="Wingdings" panose="05000000000000000000" pitchFamily="2" charset="2"/>
              </a:rPr>
              <a:t>““Standard“</a:t>
            </a:r>
            <a:endParaRPr lang="de-DE" sz="800" dirty="0">
              <a:solidFill>
                <a:schemeClr val="accent1"/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FC7171C-7091-B7B3-731A-D7E8D0A3ACC4}"/>
              </a:ext>
            </a:extLst>
          </p:cNvPr>
          <p:cNvCxnSpPr/>
          <p:nvPr/>
        </p:nvCxnSpPr>
        <p:spPr>
          <a:xfrm>
            <a:off x="1163753" y="2956443"/>
            <a:ext cx="717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FB7D42D5-7D72-37AE-116B-D2EC74A918D2}"/>
              </a:ext>
            </a:extLst>
          </p:cNvPr>
          <p:cNvSpPr/>
          <p:nvPr/>
        </p:nvSpPr>
        <p:spPr>
          <a:xfrm>
            <a:off x="4367761" y="1888478"/>
            <a:ext cx="913923" cy="58993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23" name="Grafik 22" descr="Häkchen mit einfarbiger Füllung">
            <a:extLst>
              <a:ext uri="{FF2B5EF4-FFF2-40B4-BE49-F238E27FC236}">
                <a16:creationId xmlns:a16="http://schemas.microsoft.com/office/drawing/2014/main" id="{C921DAE6-3527-F9CF-59C0-136A366579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0" y="3417132"/>
            <a:ext cx="670902" cy="67090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33925CFE-5B36-1566-7331-4433AE79E0F0}"/>
              </a:ext>
            </a:extLst>
          </p:cNvPr>
          <p:cNvSpPr txBox="1"/>
          <p:nvPr/>
        </p:nvSpPr>
        <p:spPr>
          <a:xfrm>
            <a:off x="1007610" y="4045585"/>
            <a:ext cx="3939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Zielklassenanordnung technisch angepasst</a:t>
            </a:r>
          </a:p>
        </p:txBody>
      </p:sp>
      <p:pic>
        <p:nvPicPr>
          <p:cNvPr id="26" name="Grafik 25" descr="Marke folgen mit einfarbiger Füllung">
            <a:extLst>
              <a:ext uri="{FF2B5EF4-FFF2-40B4-BE49-F238E27FC236}">
                <a16:creationId xmlns:a16="http://schemas.microsoft.com/office/drawing/2014/main" id="{864DEEC8-FF34-BB5B-C925-C41FE472B1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065" y="4108977"/>
            <a:ext cx="519545" cy="519545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75CB158B-DDDC-3195-1A6E-5D94BAB7ABED}"/>
              </a:ext>
            </a:extLst>
          </p:cNvPr>
          <p:cNvSpPr txBox="1"/>
          <p:nvPr/>
        </p:nvSpPr>
        <p:spPr>
          <a:xfrm>
            <a:off x="922100" y="4942530"/>
            <a:ext cx="393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</a:rPr>
              <a:t>Probability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Thresh</a:t>
            </a:r>
            <a:r>
              <a:rPr lang="de-DE" dirty="0">
                <a:solidFill>
                  <a:schemeClr val="accent1"/>
                </a:solidFill>
              </a:rPr>
              <a:t> angepasst (0.45)</a:t>
            </a:r>
          </a:p>
        </p:txBody>
      </p:sp>
      <p:pic>
        <p:nvPicPr>
          <p:cNvPr id="28" name="Grafik 27" descr="Marke folgen mit einfarbiger Füllung">
            <a:extLst>
              <a:ext uri="{FF2B5EF4-FFF2-40B4-BE49-F238E27FC236}">
                <a16:creationId xmlns:a16="http://schemas.microsoft.com/office/drawing/2014/main" id="{1E39B548-208C-CB6F-5B22-7F00D17342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555" y="5005922"/>
            <a:ext cx="519545" cy="519545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6D6214C-9C3A-F4DD-11C9-3CE354FB180F}"/>
              </a:ext>
            </a:extLst>
          </p:cNvPr>
          <p:cNvSpPr txBox="1"/>
          <p:nvPr/>
        </p:nvSpPr>
        <p:spPr>
          <a:xfrm>
            <a:off x="922100" y="5570498"/>
            <a:ext cx="393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Aktivierung aller Zielfunktionen</a:t>
            </a:r>
          </a:p>
        </p:txBody>
      </p:sp>
      <p:pic>
        <p:nvPicPr>
          <p:cNvPr id="30" name="Grafik 29" descr="Marke folgen mit einfarbiger Füllung">
            <a:extLst>
              <a:ext uri="{FF2B5EF4-FFF2-40B4-BE49-F238E27FC236}">
                <a16:creationId xmlns:a16="http://schemas.microsoft.com/office/drawing/2014/main" id="{433558FB-C2FF-E433-970D-1ABCF945B5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555" y="5633890"/>
            <a:ext cx="519545" cy="519545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5F5D3B27-5B28-FF74-2492-A5E355EC8C30}"/>
              </a:ext>
            </a:extLst>
          </p:cNvPr>
          <p:cNvSpPr txBox="1"/>
          <p:nvPr/>
        </p:nvSpPr>
        <p:spPr>
          <a:xfrm>
            <a:off x="922100" y="6135074"/>
            <a:ext cx="606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Implementierung Loop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 Speichern/ Mehrfachausführung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32" name="Grafik 31" descr="Marke folgen mit einfarbiger Füllung">
            <a:extLst>
              <a:ext uri="{FF2B5EF4-FFF2-40B4-BE49-F238E27FC236}">
                <a16:creationId xmlns:a16="http://schemas.microsoft.com/office/drawing/2014/main" id="{7B517017-703D-483F-5295-0E83FBC7A5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555" y="6198466"/>
            <a:ext cx="519545" cy="5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9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9F0F01D-DF12-E9B1-4097-6C43139381B4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L-Form 7">
            <a:extLst>
              <a:ext uri="{FF2B5EF4-FFF2-40B4-BE49-F238E27FC236}">
                <a16:creationId xmlns:a16="http://schemas.microsoft.com/office/drawing/2014/main" id="{D59717A7-8AF4-A41F-4E5A-1326D5B0D32A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4. Ergebnisse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8276271" cy="4895849"/>
          </a:xfrm>
        </p:spPr>
        <p:txBody>
          <a:bodyPr/>
          <a:lstStyle/>
          <a:p>
            <a:r>
              <a:rPr lang="de-DE" dirty="0"/>
              <a:t>2 Beispielinstanzen schön gestalten: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C7BEDC58-5F1E-952C-07BF-1B03F423DBF4}"/>
              </a:ext>
            </a:extLst>
          </p:cNvPr>
          <p:cNvCxnSpPr/>
          <p:nvPr/>
        </p:nvCxnSpPr>
        <p:spPr>
          <a:xfrm>
            <a:off x="259080" y="4503420"/>
            <a:ext cx="8061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9969BE27-E47C-3736-E9B7-C3F467C1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3" y="2146771"/>
            <a:ext cx="8495625" cy="405319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1E34DAD-D307-2D9F-FB11-BB14914DD6B4}"/>
              </a:ext>
            </a:extLst>
          </p:cNvPr>
          <p:cNvSpPr txBox="1"/>
          <p:nvPr/>
        </p:nvSpPr>
        <p:spPr>
          <a:xfrm flipH="1">
            <a:off x="403380" y="3321683"/>
            <a:ext cx="7810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credit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5 auf 3 , dann </a:t>
            </a:r>
            <a:r>
              <a:rPr lang="de-DE" dirty="0" err="1"/>
              <a:t>standard</a:t>
            </a:r>
            <a:r>
              <a:rPr lang="de-DE" dirty="0"/>
              <a:t> zu </a:t>
            </a:r>
            <a:r>
              <a:rPr lang="de-DE" dirty="0" err="1"/>
              <a:t>good</a:t>
            </a:r>
            <a:endParaRPr lang="de-DE" dirty="0"/>
          </a:p>
          <a:p>
            <a:endParaRPr lang="de-DE" dirty="0"/>
          </a:p>
          <a:p>
            <a:r>
              <a:rPr lang="de-DE" dirty="0"/>
              <a:t>Gibt noch mehr </a:t>
            </a:r>
            <a:r>
              <a:rPr lang="de-DE" dirty="0" err="1"/>
              <a:t>feautres</a:t>
            </a:r>
            <a:r>
              <a:rPr lang="de-DE" dirty="0"/>
              <a:t> aber müssen wir in </a:t>
            </a:r>
            <a:r>
              <a:rPr lang="de-DE" dirty="0" err="1"/>
              <a:t>vorstellung</a:t>
            </a:r>
            <a:r>
              <a:rPr lang="de-DE" dirty="0"/>
              <a:t> kürzen (haben ü 30 Features)</a:t>
            </a:r>
          </a:p>
          <a:p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87CFDF49-0FCB-AC69-1EEF-823B56F6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4538077"/>
            <a:ext cx="9144000" cy="42618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824C36D-36A9-0D87-18FE-B1B21D866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7" y="5046757"/>
            <a:ext cx="9144000" cy="56960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65551943-AE12-14CF-C342-B0B0CEAB5EF6}"/>
              </a:ext>
            </a:extLst>
          </p:cNvPr>
          <p:cNvSpPr txBox="1"/>
          <p:nvPr/>
        </p:nvSpPr>
        <p:spPr>
          <a:xfrm flipH="1">
            <a:off x="835023" y="5911428"/>
            <a:ext cx="854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Ausstehende Schulden von 1630.08 auf 703.21 runter, dann </a:t>
            </a:r>
            <a:r>
              <a:rPr lang="de-DE" dirty="0" err="1"/>
              <a:t>poor</a:t>
            </a:r>
            <a:r>
              <a:rPr lang="de-DE" dirty="0"/>
              <a:t>-&gt;</a:t>
            </a:r>
            <a:r>
              <a:rPr lang="de-DE" dirty="0" err="1"/>
              <a:t>standard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81F3CE7-39C3-8A6C-A5F1-0E4C59DADF4F}"/>
              </a:ext>
            </a:extLst>
          </p:cNvPr>
          <p:cNvSpPr txBox="1"/>
          <p:nvPr/>
        </p:nvSpPr>
        <p:spPr>
          <a:xfrm>
            <a:off x="6172200" y="2366055"/>
            <a:ext cx="2698580" cy="147732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TODO: </a:t>
            </a:r>
          </a:p>
          <a:p>
            <a:endParaRPr lang="de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accent3"/>
                </a:solidFill>
              </a:rPr>
              <a:t>@Hannah </a:t>
            </a:r>
            <a:r>
              <a:rPr lang="de-DE" dirty="0" err="1">
                <a:solidFill>
                  <a:schemeClr val="accent3"/>
                </a:solidFill>
              </a:rPr>
              <a:t>Kontrafakische</a:t>
            </a:r>
            <a:r>
              <a:rPr lang="de-DE" dirty="0">
                <a:solidFill>
                  <a:schemeClr val="accent3"/>
                </a:solidFill>
              </a:rPr>
              <a:t> Erklärungen einbringen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886A76-E592-24D2-4424-A4901A270D2D}"/>
              </a:ext>
            </a:extLst>
          </p:cNvPr>
          <p:cNvSpPr txBox="1"/>
          <p:nvPr/>
        </p:nvSpPr>
        <p:spPr>
          <a:xfrm>
            <a:off x="-922100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Simon</a:t>
            </a:r>
          </a:p>
        </p:txBody>
      </p:sp>
    </p:spTree>
    <p:extLst>
      <p:ext uri="{BB962C8B-B14F-4D97-AF65-F5344CB8AC3E}">
        <p14:creationId xmlns:p14="http://schemas.microsoft.com/office/powerpoint/2010/main" val="39416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Bildplatzhalter 2" descr="Ein Bild, das Text, Design enthält.&#10;&#10;Automatisch generierte Beschreibung">
            <a:extLst>
              <a:ext uri="{FF2B5EF4-FFF2-40B4-BE49-F238E27FC236}">
                <a16:creationId xmlns:a16="http://schemas.microsoft.com/office/drawing/2014/main" id="{29254FCF-722E-2A16-E3D0-BE69D69A7D2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9891" r="9891"/>
          <a:stretch>
            <a:fillRect/>
          </a:stretch>
        </p:blipFill>
        <p:spPr>
          <a:xfrm>
            <a:off x="730495" y="4534995"/>
            <a:ext cx="1300019" cy="1290165"/>
          </a:xfrm>
          <a:prstGeom prst="rect">
            <a:avLst/>
          </a:prstGeom>
        </p:spPr>
      </p:pic>
      <p:pic>
        <p:nvPicPr>
          <p:cNvPr id="5" name="Grafik 4" descr="Ein Bild, das Text, Grafikdesign, Grafiken, Design enthält.&#10;&#10;Automatisch generierte Beschreibung">
            <a:extLst>
              <a:ext uri="{FF2B5EF4-FFF2-40B4-BE49-F238E27FC236}">
                <a16:creationId xmlns:a16="http://schemas.microsoft.com/office/drawing/2014/main" id="{2512F7BB-C9E0-2855-57E2-F8B1D0B7F42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927232" y="4487620"/>
            <a:ext cx="2044789" cy="1498960"/>
          </a:xfrm>
          <a:prstGeom prst="rect">
            <a:avLst/>
          </a:prstGeom>
        </p:spPr>
      </p:pic>
      <p:pic>
        <p:nvPicPr>
          <p:cNvPr id="6" name="Grafik 5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505662C8-DC0D-3FCE-6987-65701A19B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326" y="3981518"/>
            <a:ext cx="1459066" cy="22686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7FD0D58-075C-251D-EE85-FB83356F566B}"/>
              </a:ext>
            </a:extLst>
          </p:cNvPr>
          <p:cNvSpPr txBox="1"/>
          <p:nvPr/>
        </p:nvSpPr>
        <p:spPr>
          <a:xfrm>
            <a:off x="4572000" y="4821143"/>
            <a:ext cx="61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B96166D-CECE-3316-A3FA-325F5CB78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249" y="4202625"/>
            <a:ext cx="2087551" cy="190207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FA244DC-7475-7369-C805-CDB63B02968E}"/>
              </a:ext>
            </a:extLst>
          </p:cNvPr>
          <p:cNvSpPr txBox="1"/>
          <p:nvPr/>
        </p:nvSpPr>
        <p:spPr>
          <a:xfrm>
            <a:off x="7194215" y="4943347"/>
            <a:ext cx="81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B19CB60-97F0-7671-6E03-054C59E53A8B}"/>
              </a:ext>
            </a:extLst>
          </p:cNvPr>
          <p:cNvSpPr/>
          <p:nvPr/>
        </p:nvSpPr>
        <p:spPr>
          <a:xfrm>
            <a:off x="3091675" y="4882238"/>
            <a:ext cx="729226" cy="662320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CB203505-757F-A4A1-C0DE-56F92A93225E}"/>
              </a:ext>
            </a:extLst>
          </p:cNvPr>
          <p:cNvSpPr/>
          <p:nvPr/>
        </p:nvSpPr>
        <p:spPr>
          <a:xfrm>
            <a:off x="5809325" y="4865953"/>
            <a:ext cx="729226" cy="662320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11983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6CFB21-B477-F23F-1F7F-EEE54D6061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B7966A6-55D1-34FA-3447-56B07F081ABC}"/>
              </a:ext>
            </a:extLst>
          </p:cNvPr>
          <p:cNvSpPr txBox="1"/>
          <p:nvPr/>
        </p:nvSpPr>
        <p:spPr>
          <a:xfrm>
            <a:off x="695310" y="2092613"/>
            <a:ext cx="6459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</a:pPr>
            <a:r>
              <a:rPr lang="de-DE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		</a:t>
            </a:r>
            <a:r>
              <a:rPr lang="de-DE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1. Datenaufbereitung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9B799D8-8016-CDB1-5C0B-3233E3BCAFDA}"/>
              </a:ext>
            </a:extLst>
          </p:cNvPr>
          <p:cNvSpPr txBox="1"/>
          <p:nvPr/>
        </p:nvSpPr>
        <p:spPr>
          <a:xfrm>
            <a:off x="695311" y="2415468"/>
            <a:ext cx="7727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</a:pPr>
            <a:r>
              <a:rPr lang="de-DE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		2. Training eines AI-Modells (Klassifikationsalgorithmus)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469AC13-82DB-5495-4007-D96BCEE9ABC6}"/>
              </a:ext>
            </a:extLst>
          </p:cNvPr>
          <p:cNvSpPr txBox="1"/>
          <p:nvPr/>
        </p:nvSpPr>
        <p:spPr>
          <a:xfrm>
            <a:off x="695310" y="2730970"/>
            <a:ext cx="754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				3. Anwendung eines XAI-Modells (Erklärungen)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DF5DF25-AF22-6E74-FE3E-82FEDE910E7D}"/>
              </a:ext>
            </a:extLst>
          </p:cNvPr>
          <p:cNvSpPr txBox="1"/>
          <p:nvPr/>
        </p:nvSpPr>
        <p:spPr>
          <a:xfrm>
            <a:off x="721365" y="2434430"/>
            <a:ext cx="7701270" cy="36933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</a:pPr>
            <a:r>
              <a:rPr lang="de-DE" kern="0" dirty="0">
                <a:solidFill>
                  <a:srgbClr val="000000"/>
                </a:solidFill>
                <a:cs typeface="Arial"/>
                <a:sym typeface="Arial"/>
              </a:rPr>
              <a:t>		2. Random Forest (AI) 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4B87D32-7CD4-483D-9817-460FFC58E6DB}"/>
              </a:ext>
            </a:extLst>
          </p:cNvPr>
          <p:cNvSpPr txBox="1"/>
          <p:nvPr/>
        </p:nvSpPr>
        <p:spPr>
          <a:xfrm>
            <a:off x="721364" y="2728332"/>
            <a:ext cx="7101836" cy="36933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de-DE" kern="0" dirty="0">
                <a:solidFill>
                  <a:srgbClr val="000000"/>
                </a:solidFill>
                <a:cs typeface="Arial"/>
                <a:sym typeface="Arial"/>
              </a:rPr>
              <a:t>				3. Kontrafaktische Erklärungen - CARE (XAI)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1DD448-A37F-DE59-0621-BF9455BE0160}"/>
              </a:ext>
            </a:extLst>
          </p:cNvPr>
          <p:cNvSpPr txBox="1"/>
          <p:nvPr/>
        </p:nvSpPr>
        <p:spPr>
          <a:xfrm>
            <a:off x="4500783" y="4758459"/>
            <a:ext cx="797749" cy="476726"/>
          </a:xfrm>
          <a:prstGeom prst="roundRect">
            <a:avLst>
              <a:gd name="adj" fmla="val 19169"/>
            </a:avLst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2">
                    <a:lumMod val="10000"/>
                  </a:schemeClr>
                </a:solidFill>
              </a:rPr>
              <a:t>Random Forest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3F5B708-E079-6F02-790F-26F7C96D08CC}"/>
              </a:ext>
            </a:extLst>
          </p:cNvPr>
          <p:cNvSpPr txBox="1"/>
          <p:nvPr/>
        </p:nvSpPr>
        <p:spPr>
          <a:xfrm>
            <a:off x="7228153" y="4970114"/>
            <a:ext cx="756166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2">
                    <a:lumMod val="10000"/>
                  </a:schemeClr>
                </a:solidFill>
              </a:rPr>
              <a:t>CARE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A1CF45F-EF31-3771-EDC1-E08607F29734}"/>
              </a:ext>
            </a:extLst>
          </p:cNvPr>
          <p:cNvSpPr txBox="1"/>
          <p:nvPr/>
        </p:nvSpPr>
        <p:spPr>
          <a:xfrm>
            <a:off x="-2382778" y="816914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  <p:sp>
        <p:nvSpPr>
          <p:cNvPr id="15" name="Textfeld 4">
            <a:extLst>
              <a:ext uri="{FF2B5EF4-FFF2-40B4-BE49-F238E27FC236}">
                <a16:creationId xmlns:a16="http://schemas.microsoft.com/office/drawing/2014/main" id="{FB7380AB-BC60-8A0C-C83A-10B7B4767E68}"/>
              </a:ext>
            </a:extLst>
          </p:cNvPr>
          <p:cNvSpPr txBox="1"/>
          <p:nvPr/>
        </p:nvSpPr>
        <p:spPr>
          <a:xfrm>
            <a:off x="2340993" y="922035"/>
            <a:ext cx="4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accent1"/>
                </a:solidFill>
              </a:rPr>
              <a:t>Grob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gesagt</a:t>
            </a:r>
            <a:r>
              <a:rPr lang="en-US" sz="2400" dirty="0">
                <a:solidFill>
                  <a:schemeClr val="accent1"/>
                </a:solidFill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375109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1" grpId="0" animBg="1"/>
      <p:bldP spid="17" grpId="0"/>
      <p:bldP spid="19" grpId="0"/>
      <p:bldP spid="21" grpId="0"/>
      <p:bldP spid="24" grpId="0" animBg="1"/>
      <p:bldP spid="25" grpId="0" animBg="1"/>
      <p:bldP spid="16" grpId="0" animBg="1"/>
      <p:bldP spid="18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02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Analyse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E7BC9365-D11D-4535-038E-FD68B572C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73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A7B53953-9892-F033-DCF2-9A32513688C4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L-Form 5">
            <a:extLst>
              <a:ext uri="{FF2B5EF4-FFF2-40B4-BE49-F238E27FC236}">
                <a16:creationId xmlns:a16="http://schemas.microsoft.com/office/drawing/2014/main" id="{C16582B1-E8EB-1948-A98F-5D3C795C97AF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824863"/>
            <a:ext cx="7359900" cy="704800"/>
          </a:xfrm>
        </p:spPr>
        <p:txBody>
          <a:bodyPr/>
          <a:lstStyle/>
          <a:p>
            <a:r>
              <a:rPr lang="de-DE" dirty="0"/>
              <a:t>Use Case </a:t>
            </a:r>
          </a:p>
        </p:txBody>
      </p:sp>
      <p:pic>
        <p:nvPicPr>
          <p:cNvPr id="18" name="Grafik 17" descr="Adressbuch mit einfarbiger Füllung">
            <a:extLst>
              <a:ext uri="{FF2B5EF4-FFF2-40B4-BE49-F238E27FC236}">
                <a16:creationId xmlns:a16="http://schemas.microsoft.com/office/drawing/2014/main" id="{979CA0CB-B83C-47E5-9AC8-2E4DC1F69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17389" y="2419599"/>
            <a:ext cx="704801" cy="704801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FF2DADD6-0037-1AFC-8D33-570A3AAC95C3}"/>
              </a:ext>
            </a:extLst>
          </p:cNvPr>
          <p:cNvSpPr txBox="1"/>
          <p:nvPr/>
        </p:nvSpPr>
        <p:spPr>
          <a:xfrm>
            <a:off x="6302255" y="3198530"/>
            <a:ext cx="182880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27 Attribute</a:t>
            </a:r>
          </a:p>
        </p:txBody>
      </p:sp>
      <p:pic>
        <p:nvPicPr>
          <p:cNvPr id="33" name="Grafik 32" descr="Bank mit einfarbiger Füllung">
            <a:extLst>
              <a:ext uri="{FF2B5EF4-FFF2-40B4-BE49-F238E27FC236}">
                <a16:creationId xmlns:a16="http://schemas.microsoft.com/office/drawing/2014/main" id="{DE296149-1ED1-B9FA-9D9A-E71DA6DBE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1756401"/>
            <a:ext cx="704801" cy="704801"/>
          </a:xfrm>
          <a:prstGeom prst="rect">
            <a:avLst/>
          </a:prstGeom>
        </p:spPr>
      </p:pic>
      <p:pic>
        <p:nvPicPr>
          <p:cNvPr id="37" name="Grafik 36" descr="Kundenbewertung mit einfarbiger Füllung">
            <a:extLst>
              <a:ext uri="{FF2B5EF4-FFF2-40B4-BE49-F238E27FC236}">
                <a16:creationId xmlns:a16="http://schemas.microsoft.com/office/drawing/2014/main" id="{6F7D2339-42D7-F99E-3B8F-29136011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1843" y="4681720"/>
            <a:ext cx="704801" cy="704801"/>
          </a:xfrm>
          <a:prstGeom prst="rect">
            <a:avLst/>
          </a:prstGeom>
        </p:spPr>
      </p:pic>
      <p:pic>
        <p:nvPicPr>
          <p:cNvPr id="41" name="Grafik 40" descr="Zielgruppe mit einfarbiger Füllung">
            <a:extLst>
              <a:ext uri="{FF2B5EF4-FFF2-40B4-BE49-F238E27FC236}">
                <a16:creationId xmlns:a16="http://schemas.microsoft.com/office/drawing/2014/main" id="{C9A96669-B8D8-E72D-FDC0-334F1D4FA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77163" y="4681721"/>
            <a:ext cx="704801" cy="704801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A493D945-4467-2EF3-C027-E4DCB0D09637}"/>
              </a:ext>
            </a:extLst>
          </p:cNvPr>
          <p:cNvSpPr txBox="1"/>
          <p:nvPr/>
        </p:nvSpPr>
        <p:spPr>
          <a:xfrm>
            <a:off x="3552801" y="2531831"/>
            <a:ext cx="182880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Kreditinstitut</a:t>
            </a:r>
          </a:p>
        </p:txBody>
      </p:sp>
      <p:cxnSp>
        <p:nvCxnSpPr>
          <p:cNvPr id="47" name="Verbinder: gekrümmt 46">
            <a:extLst>
              <a:ext uri="{FF2B5EF4-FFF2-40B4-BE49-F238E27FC236}">
                <a16:creationId xmlns:a16="http://schemas.microsoft.com/office/drawing/2014/main" id="{8B240293-F515-520A-F3C6-0DAA6AA8BED2}"/>
              </a:ext>
            </a:extLst>
          </p:cNvPr>
          <p:cNvCxnSpPr>
            <a:cxnSpLocks/>
            <a:stCxn id="18" idx="0"/>
            <a:endCxn id="33" idx="0"/>
          </p:cNvCxnSpPr>
          <p:nvPr/>
        </p:nvCxnSpPr>
        <p:spPr>
          <a:xfrm rot="16200000" flipV="1">
            <a:off x="5486897" y="736705"/>
            <a:ext cx="663198" cy="2702589"/>
          </a:xfrm>
          <a:prstGeom prst="curvedConnector3">
            <a:avLst>
              <a:gd name="adj1" fmla="val 134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fik 49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D036B6FD-F347-8E03-6809-F10DB89DC4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7043" y="3346591"/>
            <a:ext cx="480316" cy="773805"/>
          </a:xfrm>
          <a:prstGeom prst="rect">
            <a:avLst/>
          </a:prstGeom>
        </p:spPr>
      </p:pic>
      <p:pic>
        <p:nvPicPr>
          <p:cNvPr id="54" name="Grafik 5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02E20C39-B234-01E8-15B3-C294DFB8C7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7284" y="3540685"/>
            <a:ext cx="619195" cy="630586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2D73753C-D4E5-C5BF-2482-017F93439CF7}"/>
              </a:ext>
            </a:extLst>
          </p:cNvPr>
          <p:cNvSpPr txBox="1"/>
          <p:nvPr/>
        </p:nvSpPr>
        <p:spPr>
          <a:xfrm>
            <a:off x="3220704" y="4265235"/>
            <a:ext cx="2702591" cy="36933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 &amp; CARE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AD27A49-5A49-50C7-125F-4908459820C4}"/>
              </a:ext>
            </a:extLst>
          </p:cNvPr>
          <p:cNvSpPr txBox="1"/>
          <p:nvPr/>
        </p:nvSpPr>
        <p:spPr>
          <a:xfrm>
            <a:off x="715162" y="5460651"/>
            <a:ext cx="1917651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Neue KundInnen</a:t>
            </a:r>
          </a:p>
        </p:txBody>
      </p:sp>
      <p:cxnSp>
        <p:nvCxnSpPr>
          <p:cNvPr id="57" name="Verbinder: gekrümmt 56">
            <a:extLst>
              <a:ext uri="{FF2B5EF4-FFF2-40B4-BE49-F238E27FC236}">
                <a16:creationId xmlns:a16="http://schemas.microsoft.com/office/drawing/2014/main" id="{8268ACB6-5845-66BA-D326-2E4F243428D6}"/>
              </a:ext>
            </a:extLst>
          </p:cNvPr>
          <p:cNvCxnSpPr>
            <a:cxnSpLocks/>
          </p:cNvCxnSpPr>
          <p:nvPr/>
        </p:nvCxnSpPr>
        <p:spPr>
          <a:xfrm flipV="1">
            <a:off x="1933324" y="3733494"/>
            <a:ext cx="2181476" cy="109422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679AC454-68EC-CF5F-2586-7601A191A72B}"/>
              </a:ext>
            </a:extLst>
          </p:cNvPr>
          <p:cNvSpPr txBox="1"/>
          <p:nvPr/>
        </p:nvSpPr>
        <p:spPr>
          <a:xfrm>
            <a:off x="5719168" y="5460651"/>
            <a:ext cx="2712045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Erklärung</a:t>
            </a:r>
          </a:p>
        </p:txBody>
      </p: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65393CCA-35CB-4F0C-B139-C5C94C73937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40210" y="4566358"/>
            <a:ext cx="1010751" cy="11471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8F08CC5C-17E4-3B61-3972-25EA8AC8EACA}"/>
              </a:ext>
            </a:extLst>
          </p:cNvPr>
          <p:cNvCxnSpPr>
            <a:stCxn id="44" idx="2"/>
            <a:endCxn id="50" idx="0"/>
          </p:cNvCxnSpPr>
          <p:nvPr/>
        </p:nvCxnSpPr>
        <p:spPr>
          <a:xfrm>
            <a:off x="4467201" y="2901163"/>
            <a:ext cx="0" cy="445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Gruppe von Personen mit einfarbiger Füllung">
            <a:extLst>
              <a:ext uri="{FF2B5EF4-FFF2-40B4-BE49-F238E27FC236}">
                <a16:creationId xmlns:a16="http://schemas.microsoft.com/office/drawing/2014/main" id="{390D0280-494F-8586-A779-224F9719B3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12209" y="2432193"/>
            <a:ext cx="704801" cy="704801"/>
          </a:xfrm>
          <a:prstGeom prst="rect">
            <a:avLst/>
          </a:prstGeom>
        </p:spPr>
      </p:pic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C1D6D386-A911-7AFF-0840-55BD7BEC42AE}"/>
              </a:ext>
            </a:extLst>
          </p:cNvPr>
          <p:cNvCxnSpPr>
            <a:cxnSpLocks/>
            <a:stCxn id="21" idx="0"/>
            <a:endCxn id="33" idx="0"/>
          </p:cNvCxnSpPr>
          <p:nvPr/>
        </p:nvCxnSpPr>
        <p:spPr>
          <a:xfrm rot="5400000" flipH="1" flipV="1">
            <a:off x="2778009" y="743002"/>
            <a:ext cx="675792" cy="2702591"/>
          </a:xfrm>
          <a:prstGeom prst="curvedConnector3">
            <a:avLst>
              <a:gd name="adj1" fmla="val 1338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2573FC46-6C17-E42A-4889-6DA06F37FD0E}"/>
              </a:ext>
            </a:extLst>
          </p:cNvPr>
          <p:cNvSpPr txBox="1"/>
          <p:nvPr/>
        </p:nvSpPr>
        <p:spPr>
          <a:xfrm>
            <a:off x="743574" y="3198530"/>
            <a:ext cx="2042069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90657 KundInnen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DC192C42-100D-554C-4AF7-4A6F13443A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9BF0DF3-DDB4-950C-7805-520455D38935}"/>
              </a:ext>
            </a:extLst>
          </p:cNvPr>
          <p:cNvSpPr txBox="1"/>
          <p:nvPr/>
        </p:nvSpPr>
        <p:spPr>
          <a:xfrm>
            <a:off x="-2525754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Denise</a:t>
            </a:r>
          </a:p>
        </p:txBody>
      </p:sp>
    </p:spTree>
    <p:extLst>
      <p:ext uri="{BB962C8B-B14F-4D97-AF65-F5344CB8AC3E}">
        <p14:creationId xmlns:p14="http://schemas.microsoft.com/office/powerpoint/2010/main" val="253511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4" grpId="0" animBg="1"/>
      <p:bldP spid="55" grpId="0" animBg="1"/>
      <p:bldP spid="56" grpId="0" animBg="1"/>
      <p:bldP spid="67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80DD8AE1-CB12-A755-6391-7A2E0C8D8987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E00C2B47-9904-9650-782D-41965DD64CE3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2354021" y="1614233"/>
            <a:ext cx="4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Random Forest da..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6794589-B87A-B62C-4659-409C20FD0CAC}"/>
              </a:ext>
            </a:extLst>
          </p:cNvPr>
          <p:cNvSpPr txBox="1"/>
          <p:nvPr/>
        </p:nvSpPr>
        <p:spPr>
          <a:xfrm>
            <a:off x="-2613257" y="8753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  <p:pic>
        <p:nvPicPr>
          <p:cNvPr id="15" name="Grafik 14" descr="Marke folgen mit einfarbiger Füllung">
            <a:extLst>
              <a:ext uri="{FF2B5EF4-FFF2-40B4-BE49-F238E27FC236}">
                <a16:creationId xmlns:a16="http://schemas.microsoft.com/office/drawing/2014/main" id="{4441CBA6-E12E-C8A6-10F0-9F1610C3E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050" y="2331455"/>
            <a:ext cx="519545" cy="519545"/>
          </a:xfrm>
          <a:prstGeom prst="rect">
            <a:avLst/>
          </a:prstGeom>
        </p:spPr>
      </p:pic>
      <p:pic>
        <p:nvPicPr>
          <p:cNvPr id="8" name="Grafik 7" descr="Marke folgen mit einfarbiger Füllung">
            <a:extLst>
              <a:ext uri="{FF2B5EF4-FFF2-40B4-BE49-F238E27FC236}">
                <a16:creationId xmlns:a16="http://schemas.microsoft.com/office/drawing/2014/main" id="{0FDD587F-69BA-B649-D437-A9572ED43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049" y="3212458"/>
            <a:ext cx="519545" cy="51954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C32FC4A-E1C9-F169-BA12-5A2F07C9F5BC}"/>
              </a:ext>
            </a:extLst>
          </p:cNvPr>
          <p:cNvSpPr txBox="1"/>
          <p:nvPr/>
        </p:nvSpPr>
        <p:spPr>
          <a:xfrm>
            <a:off x="1600533" y="2406076"/>
            <a:ext cx="669854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Robust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3"/>
                </a:solidFill>
                <a:sym typeface="Wingdings" panose="05000000000000000000" pitchFamily="2" charset="2"/>
              </a:rPr>
              <a:t>Kann mit Features arbeiten, die keine lineare/komplexe Beziehung zueinander aufweisen</a:t>
            </a:r>
          </a:p>
          <a:p>
            <a:endParaRPr lang="de-DE" dirty="0">
              <a:solidFill>
                <a:schemeClr val="accent3"/>
              </a:solidFill>
              <a:sym typeface="Wingdings" panose="05000000000000000000" pitchFamily="2" charset="2"/>
            </a:endParaRPr>
          </a:p>
          <a:p>
            <a:endParaRPr lang="de-DE" dirty="0">
              <a:solidFill>
                <a:schemeClr val="accent3"/>
              </a:solidFill>
              <a:sym typeface="Wingdings" panose="05000000000000000000" pitchFamily="2" charset="2"/>
            </a:endParaRPr>
          </a:p>
          <a:p>
            <a:r>
              <a:rPr lang="de-DE" dirty="0">
                <a:solidFill>
                  <a:schemeClr val="accent3"/>
                </a:solidFill>
                <a:sym typeface="Wingdings" panose="05000000000000000000" pitchFamily="2" charset="2"/>
              </a:rPr>
              <a:t>Kann mit fehlerhaften Informationen umgehen</a:t>
            </a:r>
          </a:p>
          <a:p>
            <a:endParaRPr lang="de-DE" dirty="0">
              <a:solidFill>
                <a:schemeClr val="accent3"/>
              </a:solidFill>
              <a:sym typeface="Wingdings" panose="05000000000000000000" pitchFamily="2" charset="2"/>
            </a:endParaRPr>
          </a:p>
          <a:p>
            <a:endParaRPr lang="de-DE" dirty="0">
              <a:solidFill>
                <a:schemeClr val="accent3"/>
              </a:solidFill>
              <a:sym typeface="Wingdings" panose="05000000000000000000" pitchFamily="2" charset="2"/>
            </a:endParaRPr>
          </a:p>
          <a:p>
            <a:r>
              <a:rPr lang="de-DE" dirty="0">
                <a:solidFill>
                  <a:schemeClr val="accent3"/>
                </a:solidFill>
                <a:sym typeface="Wingdings" panose="05000000000000000000" pitchFamily="2" charset="2"/>
              </a:rPr>
              <a:t>Erkennt wichtigste Attribute</a:t>
            </a:r>
          </a:p>
          <a:p>
            <a:endParaRPr lang="de-DE" dirty="0">
              <a:solidFill>
                <a:schemeClr val="accent3"/>
              </a:solidFill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r>
              <a:rPr lang="de-DE" dirty="0" err="1">
                <a:solidFill>
                  <a:schemeClr val="accent1"/>
                </a:solidFill>
              </a:rPr>
              <a:t>Accuracy</a:t>
            </a:r>
            <a:r>
              <a:rPr lang="de-DE" dirty="0">
                <a:solidFill>
                  <a:schemeClr val="accent1"/>
                </a:solidFill>
              </a:rPr>
              <a:t>: ~ 77%</a:t>
            </a:r>
            <a:r>
              <a:rPr lang="de-DE" dirty="0"/>
              <a:t> 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14" name="Grafik 13" descr="Marke folgen mit einfarbiger Füllung">
            <a:extLst>
              <a:ext uri="{FF2B5EF4-FFF2-40B4-BE49-F238E27FC236}">
                <a16:creationId xmlns:a16="http://schemas.microsoft.com/office/drawing/2014/main" id="{F78F23C6-CC34-5B8F-0F15-6CFA91946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998" y="4182093"/>
            <a:ext cx="519545" cy="519545"/>
          </a:xfrm>
          <a:prstGeom prst="rect">
            <a:avLst/>
          </a:prstGeom>
        </p:spPr>
      </p:pic>
      <p:pic>
        <p:nvPicPr>
          <p:cNvPr id="18" name="Grafik 17" descr="Marke folgen mit einfarbiger Füllung">
            <a:extLst>
              <a:ext uri="{FF2B5EF4-FFF2-40B4-BE49-F238E27FC236}">
                <a16:creationId xmlns:a16="http://schemas.microsoft.com/office/drawing/2014/main" id="{3E7814A2-626B-E857-F089-2B32B4553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050" y="5073321"/>
            <a:ext cx="519545" cy="519545"/>
          </a:xfrm>
          <a:prstGeom prst="rect">
            <a:avLst/>
          </a:prstGeom>
        </p:spPr>
      </p:pic>
      <p:pic>
        <p:nvPicPr>
          <p:cNvPr id="6" name="Grafik 5" descr="Marke folgen mit einfarbiger Füllung">
            <a:extLst>
              <a:ext uri="{FF2B5EF4-FFF2-40B4-BE49-F238E27FC236}">
                <a16:creationId xmlns:a16="http://schemas.microsoft.com/office/drawing/2014/main" id="{AF9E821B-B634-E29B-9035-6FE4AAE5A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016" y="5935182"/>
            <a:ext cx="519545" cy="5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3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19A3CEE-5323-15E0-10C3-A0CBBFF42FEC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L-Form 6">
            <a:extLst>
              <a:ext uri="{FF2B5EF4-FFF2-40B4-BE49-F238E27FC236}">
                <a16:creationId xmlns:a16="http://schemas.microsoft.com/office/drawing/2014/main" id="{FCE2CF63-D6C9-45B0-93F9-1D6F17D117E8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Hyperparametertuning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4F1147-C6CA-D9B1-0E6E-0E72C6D9BD29}"/>
              </a:ext>
            </a:extLst>
          </p:cNvPr>
          <p:cNvSpPr txBox="1"/>
          <p:nvPr/>
        </p:nvSpPr>
        <p:spPr>
          <a:xfrm>
            <a:off x="-2382778" y="522967"/>
            <a:ext cx="184420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Hannah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2D6CE00-704D-59BD-291D-BCC3B0042EB4}"/>
              </a:ext>
            </a:extLst>
          </p:cNvPr>
          <p:cNvSpPr/>
          <p:nvPr/>
        </p:nvSpPr>
        <p:spPr>
          <a:xfrm>
            <a:off x="605098" y="1584888"/>
            <a:ext cx="7933803" cy="21078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B0A5C7B-AD01-F6C4-43E3-9916EFFD419E}"/>
              </a:ext>
            </a:extLst>
          </p:cNvPr>
          <p:cNvSpPr txBox="1"/>
          <p:nvPr/>
        </p:nvSpPr>
        <p:spPr>
          <a:xfrm>
            <a:off x="1553401" y="1895574"/>
            <a:ext cx="66985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Iterativer Prozess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Optimale Werte für die Parameter eines Modells </a:t>
            </a:r>
          </a:p>
          <a:p>
            <a:endParaRPr lang="de-DE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Soll Modellleistung maximieren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CC09F6D-799C-A5B1-13FD-7484CD0C1EDD}"/>
              </a:ext>
            </a:extLst>
          </p:cNvPr>
          <p:cNvSpPr/>
          <p:nvPr/>
        </p:nvSpPr>
        <p:spPr>
          <a:xfrm>
            <a:off x="1173009" y="1950867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B4C3D929-824D-3C55-8A8F-0EFCE34B8327}"/>
              </a:ext>
            </a:extLst>
          </p:cNvPr>
          <p:cNvSpPr/>
          <p:nvPr/>
        </p:nvSpPr>
        <p:spPr>
          <a:xfrm>
            <a:off x="1174305" y="2490084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B8D03C4-1E75-892B-2B3E-74DCBBC134DD}"/>
              </a:ext>
            </a:extLst>
          </p:cNvPr>
          <p:cNvSpPr/>
          <p:nvPr/>
        </p:nvSpPr>
        <p:spPr>
          <a:xfrm>
            <a:off x="1174305" y="3029885"/>
            <a:ext cx="228600" cy="228600"/>
          </a:xfrm>
          <a:prstGeom prst="ellipse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7" name="Grafik 36" descr="Marke folgen mit einfarbiger Füllung">
            <a:extLst>
              <a:ext uri="{FF2B5EF4-FFF2-40B4-BE49-F238E27FC236}">
                <a16:creationId xmlns:a16="http://schemas.microsoft.com/office/drawing/2014/main" id="{E35DDF66-0007-C5C6-3C31-DDCCBBA05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8358" y="4299973"/>
            <a:ext cx="519545" cy="519545"/>
          </a:xfrm>
          <a:prstGeom prst="rect">
            <a:avLst/>
          </a:prstGeom>
        </p:spPr>
      </p:pic>
      <p:pic>
        <p:nvPicPr>
          <p:cNvPr id="38" name="Grafik 37" descr="Marke folgen mit einfarbiger Füllung">
            <a:extLst>
              <a:ext uri="{FF2B5EF4-FFF2-40B4-BE49-F238E27FC236}">
                <a16:creationId xmlns:a16="http://schemas.microsoft.com/office/drawing/2014/main" id="{9C371591-23DB-34FB-711A-6177B1B5C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8361" y="5121495"/>
            <a:ext cx="519545" cy="519545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AA186F4D-6DBB-2F03-D0D4-A394E3315C64}"/>
              </a:ext>
            </a:extLst>
          </p:cNvPr>
          <p:cNvSpPr txBox="1"/>
          <p:nvPr/>
        </p:nvSpPr>
        <p:spPr>
          <a:xfrm>
            <a:off x="5216893" y="4365604"/>
            <a:ext cx="66985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Verbesserung der Performance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de-DE" dirty="0" err="1">
                <a:solidFill>
                  <a:schemeClr val="accent1"/>
                </a:solidFill>
              </a:rPr>
              <a:t>Accuracy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: 79.02 %,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EDA5B56-C0AE-4182-98DE-2430DA9F9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376" y="4229798"/>
            <a:ext cx="2914478" cy="150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0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2" grpId="0" animBg="1"/>
    </p:bldLst>
  </p:timing>
</p:sld>
</file>

<file path=ppt/theme/theme1.xml><?xml version="1.0" encoding="utf-8"?>
<a:theme xmlns:a="http://schemas.openxmlformats.org/drawingml/2006/main" name="Uni_Ulm_Präsentation">
  <a:themeElements>
    <a:clrScheme name="Uni Bl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_Ulm_Präsentation" id="{5245C115-FA2F-4593-BCDE-45949CD4555C}" vid="{033AA8C1-1127-43D3-B99E-AB52D18D8715}"/>
    </a:ext>
  </a:extLst>
</a:theme>
</file>

<file path=ppt/theme/theme2.xml><?xml version="1.0" encoding="utf-8"?>
<a:theme xmlns:a="http://schemas.openxmlformats.org/drawingml/2006/main" name="Minimalist Grayscale Pitch Deck by Slidesgo">
  <a:themeElements>
    <a:clrScheme name="Benutzerdefiniert 17">
      <a:dk1>
        <a:srgbClr val="8FCD4B"/>
      </a:dk1>
      <a:lt1>
        <a:srgbClr val="EEEEEE"/>
      </a:lt1>
      <a:dk2>
        <a:srgbClr val="EEEEEE"/>
      </a:dk2>
      <a:lt2>
        <a:srgbClr val="EEEEEE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Uni_Ulm_Präsentation</Template>
  <TotalTime>0</TotalTime>
  <Words>1716</Words>
  <Application>Microsoft Office PowerPoint</Application>
  <PresentationFormat>Bildschirmpräsentation (4:3)</PresentationFormat>
  <Paragraphs>491</Paragraphs>
  <Slides>46</Slides>
  <Notes>15</Notes>
  <HiddenSlides>8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46</vt:i4>
      </vt:variant>
    </vt:vector>
  </HeadingPairs>
  <TitlesOfParts>
    <vt:vector size="55" baseType="lpstr">
      <vt:lpstr>Arial</vt:lpstr>
      <vt:lpstr>Calibri</vt:lpstr>
      <vt:lpstr>Didact Gothic</vt:lpstr>
      <vt:lpstr>Julius Sans One</vt:lpstr>
      <vt:lpstr>Questrial</vt:lpstr>
      <vt:lpstr>Söhne</vt:lpstr>
      <vt:lpstr>Wingdings</vt:lpstr>
      <vt:lpstr>Uni_Ulm_Präsentation</vt:lpstr>
      <vt:lpstr>Minimalist Grayscale Pitch Deck by Slidesgo</vt:lpstr>
      <vt:lpstr>Big (Social)  Data Analytics - Explaining Credit Scores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Use Case </vt:lpstr>
      <vt:lpstr>Auswahl AI - System </vt:lpstr>
      <vt:lpstr>Hyperparametertuning</vt:lpstr>
      <vt:lpstr>Kontrafaktische Erklärungen</vt:lpstr>
      <vt:lpstr>Auswahl XAI - System </vt:lpstr>
      <vt:lpstr>CARE</vt:lpstr>
      <vt:lpstr>Auswahl XAI - System </vt:lpstr>
      <vt:lpstr>Vorgehen CARE  </vt:lpstr>
      <vt:lpstr>Daten verstehen</vt:lpstr>
      <vt:lpstr>Daten verstehen</vt:lpstr>
      <vt:lpstr>Datenaufbereitung</vt:lpstr>
      <vt:lpstr>Datenaufbereitung</vt:lpstr>
      <vt:lpstr>Datenaufbereitung</vt:lpstr>
      <vt:lpstr>Datenaufbereitung</vt:lpstr>
      <vt:lpstr>Datenaufbereitung</vt:lpstr>
      <vt:lpstr>Datenaufbereitung</vt:lpstr>
      <vt:lpstr>Datenaufbereitung</vt:lpstr>
      <vt:lpstr>Datenaufbereitung</vt:lpstr>
      <vt:lpstr>Vorgehen CARE  </vt:lpstr>
      <vt:lpstr>Restriktionen</vt:lpstr>
      <vt:lpstr>Restriktionen</vt:lpstr>
      <vt:lpstr>Restriktionen</vt:lpstr>
      <vt:lpstr>Vorgehen CARE  </vt:lpstr>
      <vt:lpstr>Details anpassen</vt:lpstr>
      <vt:lpstr>Details anpassen</vt:lpstr>
      <vt:lpstr>Details anpassen</vt:lpstr>
      <vt:lpstr>Vorgehen CARE  </vt:lpstr>
      <vt:lpstr>PowerPoint-Präsentation</vt:lpstr>
      <vt:lpstr>Kontrafaktische Erklärungen</vt:lpstr>
      <vt:lpstr>Kontrafaktische Erklärungen</vt:lpstr>
      <vt:lpstr>PowerPoint-Präsentation</vt:lpstr>
      <vt:lpstr>Fazit</vt:lpstr>
      <vt:lpstr>PowerPoint-Präsentation</vt:lpstr>
      <vt:lpstr>PowerPoint-Präsentation</vt:lpstr>
      <vt:lpstr>2. Theoretische Grundlagen </vt:lpstr>
      <vt:lpstr>2. Theoretische Grundlagen</vt:lpstr>
      <vt:lpstr>Kontrafaktische Erklärungen</vt:lpstr>
      <vt:lpstr>Auswahl XAI - System </vt:lpstr>
      <vt:lpstr>Details anpassen</vt:lpstr>
      <vt:lpstr>4. Ergebnisse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Office-Benutzer</dc:creator>
  <cp:lastModifiedBy>Hannah Knehr</cp:lastModifiedBy>
  <cp:revision>170</cp:revision>
  <dcterms:created xsi:type="dcterms:W3CDTF">2021-01-19T07:31:11Z</dcterms:created>
  <dcterms:modified xsi:type="dcterms:W3CDTF">2023-06-26T06:50:30Z</dcterms:modified>
</cp:coreProperties>
</file>